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14"/>
  </p:notesMasterIdLst>
  <p:sldIdLst>
    <p:sldId id="256" r:id="rId5"/>
    <p:sldId id="257" r:id="rId6"/>
    <p:sldId id="258" r:id="rId7"/>
    <p:sldId id="259" r:id="rId8"/>
    <p:sldId id="260" r:id="rId9"/>
    <p:sldId id="262" r:id="rId10"/>
    <p:sldId id="261" r:id="rId11"/>
    <p:sldId id="269" r:id="rId12"/>
    <p:sldId id="27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image" Target="../media/image43.emf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6000" b="0" strike="noStrike" spc="-1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19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194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195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196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5263D996-0E34-46B4-86A3-0EA9F6D57998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01169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35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9B021574-4CDA-4C69-BAF5-B0E8C414A4F0}" type="slidenum">
              <a:rPr lang="ru-RU" sz="1200" b="0" strike="noStrike" spc="-1">
                <a:solidFill>
                  <a:srgbClr val="000000"/>
                </a:solidFill>
                <a:latin typeface="Arial"/>
              </a:rPr>
              <a:t>1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263D996-0E34-46B4-86A3-0EA9F6D57998}" type="slidenum">
              <a:rPr lang="ru-RU" sz="1400" b="0" strike="noStrike" spc="-1" smtClean="0">
                <a:latin typeface="Times New Roman"/>
              </a:rPr>
              <a:t>9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7604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936360" y="-531720"/>
            <a:ext cx="7919640" cy="255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791964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935640" y="3906000"/>
            <a:ext cx="791964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36360" y="-531720"/>
            <a:ext cx="7919640" cy="255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386460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993920" y="1593360"/>
            <a:ext cx="386460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935640" y="3906000"/>
            <a:ext cx="386460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993920" y="3906000"/>
            <a:ext cx="386460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936360" y="-531720"/>
            <a:ext cx="7919640" cy="255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254988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613320" y="1593360"/>
            <a:ext cx="254988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291000" y="1593360"/>
            <a:ext cx="254988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935640" y="3906000"/>
            <a:ext cx="254988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613320" y="3906000"/>
            <a:ext cx="254988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291000" y="3906000"/>
            <a:ext cx="254988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936360" y="-531720"/>
            <a:ext cx="7919640" cy="255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935640" y="1593360"/>
            <a:ext cx="7919640" cy="442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936360" y="-531720"/>
            <a:ext cx="7919640" cy="255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7919640" cy="442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936360" y="-531720"/>
            <a:ext cx="7919640" cy="255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3864600" cy="442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993920" y="1593360"/>
            <a:ext cx="3864600" cy="442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936360" y="-531720"/>
            <a:ext cx="7919640" cy="255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936360" y="296640"/>
            <a:ext cx="7919640" cy="4171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936360" y="-531720"/>
            <a:ext cx="7919640" cy="255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386460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993920" y="1593360"/>
            <a:ext cx="3864600" cy="442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935640" y="3906000"/>
            <a:ext cx="386460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936360" y="-531720"/>
            <a:ext cx="7919640" cy="255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935640" y="1593360"/>
            <a:ext cx="7919640" cy="442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936360" y="-531720"/>
            <a:ext cx="7919640" cy="255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3864600" cy="442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993920" y="1593360"/>
            <a:ext cx="386460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993920" y="3906000"/>
            <a:ext cx="386460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936360" y="-531720"/>
            <a:ext cx="7919640" cy="255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386460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993920" y="1593360"/>
            <a:ext cx="386460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935640" y="3906000"/>
            <a:ext cx="791964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936360" y="-531720"/>
            <a:ext cx="7919640" cy="255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791964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935640" y="3906000"/>
            <a:ext cx="791964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936360" y="-531720"/>
            <a:ext cx="7919640" cy="255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386460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993920" y="1593360"/>
            <a:ext cx="386460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935640" y="3906000"/>
            <a:ext cx="386460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993920" y="3906000"/>
            <a:ext cx="386460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936360" y="-531720"/>
            <a:ext cx="7919640" cy="255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254988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613320" y="1593360"/>
            <a:ext cx="254988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291000" y="1593360"/>
            <a:ext cx="254988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935640" y="3906000"/>
            <a:ext cx="254988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613320" y="3906000"/>
            <a:ext cx="254988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291000" y="3906000"/>
            <a:ext cx="254988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936360" y="-531720"/>
            <a:ext cx="7919640" cy="255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935640" y="1593360"/>
            <a:ext cx="7919640" cy="442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936360" y="-531720"/>
            <a:ext cx="7919640" cy="255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7919640" cy="442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36360" y="-531720"/>
            <a:ext cx="7919640" cy="255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3864600" cy="442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993920" y="1593360"/>
            <a:ext cx="3864600" cy="442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936360" y="-531720"/>
            <a:ext cx="7919640" cy="255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936360" y="-531720"/>
            <a:ext cx="7919640" cy="255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7919640" cy="442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936360" y="296640"/>
            <a:ext cx="7919640" cy="4171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936360" y="-531720"/>
            <a:ext cx="7919640" cy="255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386460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993920" y="1593360"/>
            <a:ext cx="3864600" cy="442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935640" y="3906000"/>
            <a:ext cx="386460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936360" y="-531720"/>
            <a:ext cx="7919640" cy="255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3864600" cy="442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993920" y="1593360"/>
            <a:ext cx="386460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993920" y="3906000"/>
            <a:ext cx="386460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936360" y="-531720"/>
            <a:ext cx="7919640" cy="255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386460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993920" y="1593360"/>
            <a:ext cx="386460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935640" y="3906000"/>
            <a:ext cx="791964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936360" y="-531720"/>
            <a:ext cx="7919640" cy="255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791964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935640" y="3906000"/>
            <a:ext cx="791964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936360" y="-531720"/>
            <a:ext cx="7919640" cy="255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386460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993920" y="1593360"/>
            <a:ext cx="386460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935640" y="3906000"/>
            <a:ext cx="386460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4993920" y="3906000"/>
            <a:ext cx="386460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936360" y="-531720"/>
            <a:ext cx="7919640" cy="255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254988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613320" y="1593360"/>
            <a:ext cx="254988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291000" y="1593360"/>
            <a:ext cx="254988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935640" y="3906000"/>
            <a:ext cx="254988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613320" y="3906000"/>
            <a:ext cx="254988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291000" y="3906000"/>
            <a:ext cx="254988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936360" y="-531720"/>
            <a:ext cx="7919640" cy="255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subTitle"/>
          </p:nvPr>
        </p:nvSpPr>
        <p:spPr>
          <a:xfrm>
            <a:off x="935640" y="1593360"/>
            <a:ext cx="7919640" cy="442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936360" y="-531720"/>
            <a:ext cx="7919640" cy="255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7919640" cy="442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936360" y="-531720"/>
            <a:ext cx="7919640" cy="255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3864600" cy="442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993920" y="1593360"/>
            <a:ext cx="3864600" cy="442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936360" y="-531720"/>
            <a:ext cx="7919640" cy="255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3864600" cy="442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4993920" y="1593360"/>
            <a:ext cx="3864600" cy="442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936360" y="-531720"/>
            <a:ext cx="7919640" cy="255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subTitle"/>
          </p:nvPr>
        </p:nvSpPr>
        <p:spPr>
          <a:xfrm>
            <a:off x="936360" y="296640"/>
            <a:ext cx="7919640" cy="4171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936360" y="-531720"/>
            <a:ext cx="7919640" cy="255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386460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4993920" y="1593360"/>
            <a:ext cx="3864600" cy="442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935640" y="3906000"/>
            <a:ext cx="386460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936360" y="-531720"/>
            <a:ext cx="7919640" cy="255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3864600" cy="442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4993920" y="1593360"/>
            <a:ext cx="386460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4993920" y="3906000"/>
            <a:ext cx="386460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936360" y="-531720"/>
            <a:ext cx="7919640" cy="255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386460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993920" y="1593360"/>
            <a:ext cx="386460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935640" y="3906000"/>
            <a:ext cx="791964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936360" y="-531720"/>
            <a:ext cx="7919640" cy="255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791964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935640" y="3906000"/>
            <a:ext cx="791964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936360" y="-531720"/>
            <a:ext cx="7919640" cy="255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386460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993920" y="1593360"/>
            <a:ext cx="386460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935640" y="3906000"/>
            <a:ext cx="386460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145" name="PlaceHolder 5"/>
          <p:cNvSpPr>
            <a:spLocks noGrp="1"/>
          </p:cNvSpPr>
          <p:nvPr>
            <p:ph type="body"/>
          </p:nvPr>
        </p:nvSpPr>
        <p:spPr>
          <a:xfrm>
            <a:off x="4993920" y="3906000"/>
            <a:ext cx="386460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936360" y="-531720"/>
            <a:ext cx="7919640" cy="255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254988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3613320" y="1593360"/>
            <a:ext cx="254988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6291000" y="1593360"/>
            <a:ext cx="254988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150" name="PlaceHolder 5"/>
          <p:cNvSpPr>
            <a:spLocks noGrp="1"/>
          </p:cNvSpPr>
          <p:nvPr>
            <p:ph type="body"/>
          </p:nvPr>
        </p:nvSpPr>
        <p:spPr>
          <a:xfrm>
            <a:off x="935640" y="3906000"/>
            <a:ext cx="254988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151" name="PlaceHolder 6"/>
          <p:cNvSpPr>
            <a:spLocks noGrp="1"/>
          </p:cNvSpPr>
          <p:nvPr>
            <p:ph type="body"/>
          </p:nvPr>
        </p:nvSpPr>
        <p:spPr>
          <a:xfrm>
            <a:off x="3613320" y="3906000"/>
            <a:ext cx="254988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152" name="PlaceHolder 7"/>
          <p:cNvSpPr>
            <a:spLocks noGrp="1"/>
          </p:cNvSpPr>
          <p:nvPr>
            <p:ph type="body"/>
          </p:nvPr>
        </p:nvSpPr>
        <p:spPr>
          <a:xfrm>
            <a:off x="6291000" y="3906000"/>
            <a:ext cx="254988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36360" y="-531720"/>
            <a:ext cx="7919640" cy="255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936360" y="296640"/>
            <a:ext cx="7919640" cy="4171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936360" y="-531720"/>
            <a:ext cx="7919640" cy="255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386460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993920" y="1593360"/>
            <a:ext cx="3864600" cy="442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935640" y="3906000"/>
            <a:ext cx="386460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936360" y="-531720"/>
            <a:ext cx="7919640" cy="255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3864600" cy="442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993920" y="1593360"/>
            <a:ext cx="386460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993920" y="3906000"/>
            <a:ext cx="386460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936360" y="-531720"/>
            <a:ext cx="7919640" cy="255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386460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993920" y="1593360"/>
            <a:ext cx="386460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935640" y="3906000"/>
            <a:ext cx="7919640" cy="2111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395640" y="1557000"/>
            <a:ext cx="8423640" cy="1259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8000" b="0" strike="noStrike" spc="-1">
                <a:solidFill>
                  <a:srgbClr val="4A452A"/>
                </a:solidFill>
                <a:latin typeface="Cassandra"/>
                <a:ea typeface="Arial Unicode MS"/>
              </a:rPr>
              <a:t>Образец заголовка</a:t>
            </a:r>
            <a:endParaRPr lang="ru-RU" sz="8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4A452A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4A452A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17375E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17375E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17375E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17375E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17375E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936360" y="296640"/>
            <a:ext cx="7919640" cy="899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6000" b="0" strike="noStrike" spc="-1">
                <a:solidFill>
                  <a:srgbClr val="4A452A"/>
                </a:solidFill>
                <a:latin typeface="Cassandra"/>
              </a:rPr>
              <a:t>Образец заголовка</a:t>
            </a:r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7919640" cy="442764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4A452A"/>
              </a:buClr>
              <a:buFont typeface="Wingdings 2" charset="2"/>
              <a:buChar char=""/>
            </a:pPr>
            <a:r>
              <a:rPr lang="ru-RU" sz="3200" b="0" strike="noStrike" spc="-1">
                <a:solidFill>
                  <a:srgbClr val="4A452A"/>
                </a:solidFill>
                <a:latin typeface="Calibri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4A452A"/>
              </a:buClr>
              <a:buFont typeface="Wingdings" charset="2"/>
              <a:buChar char=""/>
            </a:pPr>
            <a:r>
              <a:rPr lang="ru-RU" sz="2800" b="0" strike="noStrike" spc="-1">
                <a:solidFill>
                  <a:srgbClr val="4A452A"/>
                </a:solidFill>
                <a:latin typeface="Calibri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4A452A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4A452A"/>
                </a:solidFill>
                <a:latin typeface="Calibri"/>
              </a:rPr>
              <a:t>Третий уровень</a:t>
            </a:r>
            <a:endParaRPr lang="ru-RU" sz="2400" b="0" strike="noStrike" spc="-1">
              <a:solidFill>
                <a:srgbClr val="17375E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935640" y="296640"/>
            <a:ext cx="7919640" cy="899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6000" b="0" strike="noStrike" spc="-1">
                <a:solidFill>
                  <a:srgbClr val="4A452A"/>
                </a:solidFill>
                <a:latin typeface="Cassandra"/>
              </a:rPr>
              <a:t>Образец заголовка</a:t>
            </a:r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7919640" cy="42476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ru-RU" sz="3200" b="0" strike="noStrike" spc="-1">
                <a:solidFill>
                  <a:srgbClr val="4A452A"/>
                </a:solidFill>
                <a:latin typeface="Calibri"/>
              </a:rPr>
              <a:t>Образец текста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72120" y="504000"/>
            <a:ext cx="7806960" cy="114372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6000" b="0" strike="noStrike" spc="-1">
                <a:solidFill>
                  <a:srgbClr val="4A452A"/>
                </a:solidFill>
                <a:latin typeface="Cassandra"/>
              </a:rPr>
              <a:t>Образец заголовка</a:t>
            </a:r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72120" y="1906920"/>
            <a:ext cx="3831840" cy="431892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4A452A"/>
              </a:buClr>
              <a:buFont typeface="Wingdings 2" charset="2"/>
              <a:buChar char=""/>
            </a:pPr>
            <a:r>
              <a:rPr lang="ru-RU" sz="3200" b="0" strike="noStrike" spc="-1">
                <a:solidFill>
                  <a:srgbClr val="4A452A"/>
                </a:solidFill>
                <a:latin typeface="Calibri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4A452A"/>
              </a:buClr>
              <a:buFont typeface="Wingdings" charset="2"/>
              <a:buChar char=""/>
            </a:pPr>
            <a:r>
              <a:rPr lang="ru-RU" sz="2800" b="0" strike="noStrike" spc="-1">
                <a:solidFill>
                  <a:srgbClr val="4A452A"/>
                </a:solidFill>
                <a:latin typeface="Calibri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4A452A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4A452A"/>
                </a:solidFill>
                <a:latin typeface="Calibri"/>
              </a:rPr>
              <a:t>Третий уровень</a:t>
            </a:r>
            <a:endParaRPr lang="ru-RU" sz="2400" b="0" strike="noStrike" spc="-1">
              <a:solidFill>
                <a:srgbClr val="17375E"/>
              </a:solidFill>
              <a:latin typeface="Arial"/>
            </a:endParaRP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17375E"/>
              </a:buClr>
              <a:buFont typeface="Arial"/>
              <a:buChar char="–"/>
            </a:pPr>
            <a:r>
              <a:rPr lang="ru-RU" sz="2000" b="0" strike="noStrike" spc="-1">
                <a:solidFill>
                  <a:srgbClr val="17375E"/>
                </a:solidFill>
                <a:latin typeface="Arial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17375E"/>
              </a:buClr>
              <a:buFont typeface="Arial"/>
              <a:buChar char="»"/>
            </a:pPr>
            <a:r>
              <a:rPr lang="ru-RU" sz="2000" b="0" strike="noStrike" spc="-1">
                <a:solidFill>
                  <a:srgbClr val="17375E"/>
                </a:solidFill>
                <a:latin typeface="Arial"/>
              </a:rPr>
              <a:t>Пятый уровень</a:t>
            </a: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647240" y="1906920"/>
            <a:ext cx="3831840" cy="431892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4A452A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4A452A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17375E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17375E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17375E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17375E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17375E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kola55perm.r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5" Type="http://schemas.openxmlformats.org/officeDocument/2006/relationships/image" Target="../media/image3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13" Type="http://schemas.openxmlformats.org/officeDocument/2006/relationships/image" Target="../media/image46.emf"/><Relationship Id="rId18" Type="http://schemas.openxmlformats.org/officeDocument/2006/relationships/oleObject" Target="../embeddings/oleObject6.bin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54.jpeg"/><Relationship Id="rId7" Type="http://schemas.openxmlformats.org/officeDocument/2006/relationships/oleObject" Target="../embeddings/oleObject2.bin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52.jpeg"/><Relationship Id="rId25" Type="http://schemas.openxmlformats.org/officeDocument/2006/relationships/image" Target="../media/image58.jpe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51.jpeg"/><Relationship Id="rId20" Type="http://schemas.openxmlformats.org/officeDocument/2006/relationships/image" Target="../media/image53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9.jpeg"/><Relationship Id="rId11" Type="http://schemas.openxmlformats.org/officeDocument/2006/relationships/image" Target="../media/image45.emf"/><Relationship Id="rId24" Type="http://schemas.openxmlformats.org/officeDocument/2006/relationships/image" Target="../media/image57.jpeg"/><Relationship Id="rId5" Type="http://schemas.openxmlformats.org/officeDocument/2006/relationships/image" Target="../media/image43.emf"/><Relationship Id="rId15" Type="http://schemas.openxmlformats.org/officeDocument/2006/relationships/image" Target="../media/image47.emf"/><Relationship Id="rId23" Type="http://schemas.openxmlformats.org/officeDocument/2006/relationships/image" Target="../media/image56.jpeg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48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50.jpeg"/><Relationship Id="rId14" Type="http://schemas.openxmlformats.org/officeDocument/2006/relationships/oleObject" Target="../embeddings/oleObject5.bin"/><Relationship Id="rId22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Shape 1"/>
          <p:cNvSpPr txBox="1"/>
          <p:nvPr/>
        </p:nvSpPr>
        <p:spPr>
          <a:xfrm>
            <a:off x="395280" y="1557360"/>
            <a:ext cx="8424360" cy="12585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6000" b="0" strike="noStrike" spc="-1">
                <a:solidFill>
                  <a:srgbClr val="4A452A"/>
                </a:solidFill>
                <a:latin typeface="Cassandra"/>
                <a:ea typeface="Arial Unicode MS"/>
              </a:rPr>
              <a:t> </a:t>
            </a:r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TextShape 2"/>
          <p:cNvSpPr txBox="1"/>
          <p:nvPr/>
        </p:nvSpPr>
        <p:spPr>
          <a:xfrm>
            <a:off x="1295280" y="1765440"/>
            <a:ext cx="6337080" cy="2383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  <a:spcBef>
                <a:spcPts val="799"/>
              </a:spcBef>
            </a:pP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C00000"/>
                </a:solidFill>
                <a:latin typeface="Calibri"/>
              </a:rPr>
              <a:t>Музей истории школы «История и современность»</a:t>
            </a:r>
            <a:endParaRPr lang="ru-RU" sz="3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600" b="1" strike="noStrike" spc="-1">
                <a:solidFill>
                  <a:srgbClr val="4A452A"/>
                </a:solidFill>
                <a:latin typeface="Times New Roman"/>
              </a:rPr>
              <a:t>                       </a:t>
            </a:r>
            <a:endParaRPr lang="ru-RU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600" b="1" strike="noStrike" spc="-1">
                <a:solidFill>
                  <a:srgbClr val="4A452A"/>
                </a:solidFill>
                <a:latin typeface="Times New Roman"/>
              </a:rPr>
              <a:t>                             (дата открытия: 1 сентября 2014 года)</a:t>
            </a:r>
            <a:endParaRPr lang="ru-RU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600" b="1" strike="noStrike" spc="-1">
                <a:solidFill>
                  <a:srgbClr val="4A452A"/>
                </a:solidFill>
                <a:latin typeface="Times New Roman"/>
              </a:rPr>
              <a:t>Руководители:</a:t>
            </a:r>
            <a:r>
              <a:rPr lang="ru-RU" sz="1600" b="1" i="1" strike="noStrike" spc="-1">
                <a:solidFill>
                  <a:srgbClr val="4A452A"/>
                </a:solidFill>
                <a:latin typeface="Times New Roman"/>
              </a:rPr>
              <a:t>     </a:t>
            </a:r>
            <a:r>
              <a:rPr lang="ru-RU" sz="1600" b="1" strike="noStrike" spc="-1">
                <a:solidFill>
                  <a:srgbClr val="4A452A"/>
                </a:solidFill>
                <a:latin typeface="Times New Roman"/>
              </a:rPr>
              <a:t>Филатова Ф.В</a:t>
            </a:r>
            <a:r>
              <a:rPr lang="ru-RU" sz="1600" b="1" i="1" strike="noStrike" spc="-1">
                <a:solidFill>
                  <a:srgbClr val="4A452A"/>
                </a:solidFill>
                <a:latin typeface="Times New Roman"/>
              </a:rPr>
              <a:t>., </a:t>
            </a:r>
            <a:r>
              <a:rPr lang="ru-RU" sz="1600" b="1" strike="noStrike" spc="-1">
                <a:solidFill>
                  <a:srgbClr val="4A452A"/>
                </a:solidFill>
                <a:latin typeface="Times New Roman"/>
              </a:rPr>
              <a:t>учитель географии</a:t>
            </a:r>
            <a:endParaRPr lang="ru-RU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600" b="1" strike="noStrike" spc="-1">
                <a:solidFill>
                  <a:srgbClr val="4A452A"/>
                </a:solidFill>
                <a:latin typeface="Times New Roman"/>
              </a:rPr>
              <a:t>                                   Быкова И.Н., учитель немецкого языка  </a:t>
            </a:r>
            <a:endParaRPr lang="ru-RU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4A452A"/>
                </a:solidFill>
                <a:latin typeface="Times New Roman"/>
              </a:rPr>
              <a:t>                             </a:t>
            </a:r>
            <a:r>
              <a:rPr lang="ru-RU" sz="2000" b="1" u="sng" strike="noStrike" spc="-1">
                <a:solidFill>
                  <a:srgbClr val="000040"/>
                </a:solidFill>
                <a:uFillTx/>
                <a:latin typeface="Times New Roman"/>
                <a:hlinkClick r:id="rId3"/>
              </a:rPr>
              <a:t>www.shkola55perm.ru</a:t>
            </a:r>
            <a:endParaRPr lang="ru-RU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961"/>
              </a:spcBef>
            </a:pPr>
            <a:endParaRPr lang="ru-RU" sz="2000" b="0" strike="noStrike" spc="-1">
              <a:latin typeface="Arial"/>
            </a:endParaRPr>
          </a:p>
        </p:txBody>
      </p:sp>
      <p:sp>
        <p:nvSpPr>
          <p:cNvPr id="199" name="CustomShape 3"/>
          <p:cNvSpPr/>
          <p:nvPr/>
        </p:nvSpPr>
        <p:spPr>
          <a:xfrm>
            <a:off x="1116000" y="225360"/>
            <a:ext cx="6840000" cy="270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     </a:t>
            </a:r>
            <a:r>
              <a:rPr lang="ru-RU" sz="1600" b="0" strike="noStrike" spc="-1">
                <a:solidFill>
                  <a:srgbClr val="000000"/>
                </a:solidFill>
                <a:latin typeface="Arial"/>
              </a:rPr>
              <a:t>Муниципальное автономное  общеобразовательное учреждение</a:t>
            </a:r>
            <a:r>
              <a:t/>
            </a:r>
            <a:br/>
            <a:r>
              <a:rPr lang="ru-RU" sz="1600" b="0" strike="noStrike" spc="-1">
                <a:solidFill>
                  <a:srgbClr val="000000"/>
                </a:solidFill>
                <a:latin typeface="Arial"/>
              </a:rPr>
              <a:t>                «Средняя общеобразовательная школа № 55» имени 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Arial"/>
              </a:rPr>
              <a:t>               дважды Героя Советского Союза  Г.Ф.Сивкова г. Перми</a:t>
            </a:r>
            <a:r>
              <a:t/>
            </a:r>
            <a:br/>
            <a:r>
              <a:rPr lang="ru-RU" sz="1600" b="0" strike="noStrike" spc="-1">
                <a:solidFill>
                  <a:srgbClr val="000000"/>
                </a:solidFill>
                <a:latin typeface="Arial"/>
              </a:rPr>
              <a:t>                        Пермский край , Российская  Федерация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Arial"/>
              </a:rPr>
              <a:t>               </a:t>
            </a:r>
            <a:r>
              <a:rPr lang="ru-RU" sz="1600" b="1" strike="noStrike" spc="-1">
                <a:solidFill>
                  <a:srgbClr val="4A452A"/>
                </a:solidFill>
                <a:latin typeface="Calibri"/>
              </a:rPr>
              <a:t>Виртуальный конкурс «Приглашаем в наш музей» 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4A452A"/>
                </a:solidFill>
                <a:latin typeface="Calibri"/>
              </a:rPr>
              <a:t>         Номинация: презентация «Виртуальная экскурсия по музею»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000000"/>
                </a:solidFill>
                <a:latin typeface="Arial"/>
              </a:rPr>
              <a:t> 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</a:rPr>
              <a:t>                                   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</a:rPr>
              <a:t>                        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</a:rPr>
              <a:t> 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200" name="Рисунок 7"/>
          <p:cNvPicPr/>
          <p:nvPr/>
        </p:nvPicPr>
        <p:blipFill>
          <a:blip r:embed="rId4"/>
          <a:stretch/>
        </p:blipFill>
        <p:spPr>
          <a:xfrm>
            <a:off x="222120" y="155520"/>
            <a:ext cx="1007640" cy="774360"/>
          </a:xfrm>
          <a:prstGeom prst="rect">
            <a:avLst/>
          </a:prstGeom>
          <a:ln>
            <a:noFill/>
          </a:ln>
        </p:spPr>
      </p:pic>
      <p:pic>
        <p:nvPicPr>
          <p:cNvPr id="201" name="Рисунок 3"/>
          <p:cNvPicPr/>
          <p:nvPr/>
        </p:nvPicPr>
        <p:blipFill>
          <a:blip r:embed="rId5"/>
          <a:stretch/>
        </p:blipFill>
        <p:spPr>
          <a:xfrm>
            <a:off x="8136000" y="149400"/>
            <a:ext cx="747360" cy="780840"/>
          </a:xfrm>
          <a:prstGeom prst="rect">
            <a:avLst/>
          </a:prstGeom>
          <a:ln>
            <a:noFill/>
          </a:ln>
        </p:spPr>
      </p:pic>
      <p:pic>
        <p:nvPicPr>
          <p:cNvPr id="202" name="Picture 2"/>
          <p:cNvPicPr/>
          <p:nvPr/>
        </p:nvPicPr>
        <p:blipFill>
          <a:blip r:embed="rId6"/>
          <a:stretch/>
        </p:blipFill>
        <p:spPr>
          <a:xfrm>
            <a:off x="222120" y="4941000"/>
            <a:ext cx="2258280" cy="1778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Shape 1"/>
          <p:cNvSpPr txBox="1"/>
          <p:nvPr/>
        </p:nvSpPr>
        <p:spPr>
          <a:xfrm>
            <a:off x="395280" y="152280"/>
            <a:ext cx="5832360" cy="899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C00000"/>
                </a:solidFill>
                <a:latin typeface="Comic Sans MS"/>
              </a:rPr>
              <a:t>История создания и открытия  </a:t>
            </a:r>
            <a:r>
              <a:rPr dirty="0"/>
              <a:t/>
            </a:r>
            <a:br>
              <a:rPr dirty="0"/>
            </a:br>
            <a:r>
              <a:rPr lang="ru-RU" sz="2800" b="1" strike="noStrike" spc="-1" dirty="0">
                <a:solidFill>
                  <a:srgbClr val="C00000"/>
                </a:solidFill>
                <a:latin typeface="Comic Sans MS"/>
              </a:rPr>
              <a:t>школьного музея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TextShape 2"/>
          <p:cNvSpPr txBox="1"/>
          <p:nvPr/>
        </p:nvSpPr>
        <p:spPr>
          <a:xfrm>
            <a:off x="251640" y="980640"/>
            <a:ext cx="5893200" cy="51843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90000"/>
              </a:lnSpc>
              <a:spcBef>
                <a:spcPts val="281"/>
              </a:spcBef>
            </a:pPr>
            <a:r>
              <a:rPr lang="ru-RU" sz="1400" b="1" strike="noStrike" spc="-1" dirty="0">
                <a:solidFill>
                  <a:srgbClr val="4A452A"/>
                </a:solidFill>
                <a:latin typeface="Times New Roman"/>
              </a:rPr>
              <a:t>    В октябре 2013 года по инициативе директора и педагогов – выпускников нашей школы была создана творческая группа по организации поисковой работы и созданию школьного музея. Были разработаны  опросники  для социологического опроса учащихся и выпускников  школы, которые позволили определить значимость и содержание предстоящей работы.</a:t>
            </a:r>
            <a:endParaRPr lang="ru-RU" sz="1400" b="0" strike="noStrike" spc="-1" dirty="0">
              <a:solidFill>
                <a:srgbClr val="4A452A"/>
              </a:solidFill>
              <a:latin typeface="Calibri"/>
            </a:endParaRPr>
          </a:p>
          <a:p>
            <a:pPr algn="just">
              <a:lnSpc>
                <a:spcPct val="90000"/>
              </a:lnSpc>
              <a:spcBef>
                <a:spcPts val="281"/>
              </a:spcBef>
            </a:pPr>
            <a:r>
              <a:rPr lang="ru-RU" sz="1400" b="1" strike="noStrike" spc="-1" dirty="0">
                <a:solidFill>
                  <a:srgbClr val="4A452A"/>
                </a:solidFill>
                <a:latin typeface="Times New Roman"/>
              </a:rPr>
              <a:t>  Каждый класс получил поисковое  задание  по сбору материала о выпускниках школы и педагогах разных лет, по собранным материалам оформлены творческие отчеты, экспозиции  музея, экскурсии, альбомы.</a:t>
            </a:r>
            <a:endParaRPr lang="ru-RU" sz="1400" b="0" strike="noStrike" spc="-1" dirty="0">
              <a:solidFill>
                <a:srgbClr val="4A452A"/>
              </a:solidFill>
              <a:latin typeface="Calibri"/>
            </a:endParaRPr>
          </a:p>
          <a:p>
            <a:pPr algn="just">
              <a:lnSpc>
                <a:spcPct val="90000"/>
              </a:lnSpc>
              <a:spcBef>
                <a:spcPts val="281"/>
              </a:spcBef>
            </a:pPr>
            <a:r>
              <a:rPr lang="ru-RU" sz="1400" b="1" strike="noStrike" spc="-1" dirty="0">
                <a:solidFill>
                  <a:srgbClr val="4A452A"/>
                </a:solidFill>
                <a:latin typeface="Times New Roman"/>
              </a:rPr>
              <a:t>Открытие музея состоялось 3 октября 2014 года. Присутствовали гости: Шептунов В.В., заместитель директора ОАО «ПЗСП», депутат Пермской Городской Думы, родители выпускников нашей школы, погибших при исполнении своего воинского долга: </a:t>
            </a:r>
            <a:r>
              <a:rPr lang="ru-RU" sz="1400" b="1" strike="noStrike" spc="-1" dirty="0" err="1">
                <a:solidFill>
                  <a:srgbClr val="4A452A"/>
                </a:solidFill>
                <a:latin typeface="Times New Roman"/>
              </a:rPr>
              <a:t>Урасимова</a:t>
            </a:r>
            <a:r>
              <a:rPr lang="ru-RU" sz="1400" b="1" strike="noStrike" spc="-1" dirty="0">
                <a:solidFill>
                  <a:srgbClr val="4A452A"/>
                </a:solidFill>
                <a:latin typeface="Times New Roman"/>
              </a:rPr>
              <a:t> Р.Г., Путина З.М., Плотникова А.И., ветераны педагогического труда школы. </a:t>
            </a:r>
            <a:endParaRPr lang="ru-RU" sz="1400" b="0" strike="noStrike" spc="-1" dirty="0">
              <a:solidFill>
                <a:srgbClr val="4A452A"/>
              </a:solidFill>
              <a:latin typeface="Calibri"/>
            </a:endParaRPr>
          </a:p>
          <a:p>
            <a:pPr algn="just">
              <a:lnSpc>
                <a:spcPct val="90000"/>
              </a:lnSpc>
              <a:spcBef>
                <a:spcPts val="281"/>
              </a:spcBef>
            </a:pPr>
            <a:r>
              <a:rPr lang="ru-RU" sz="1400" b="1" strike="noStrike" spc="-1" dirty="0">
                <a:solidFill>
                  <a:srgbClr val="4A452A"/>
                </a:solidFill>
                <a:latin typeface="Times New Roman"/>
              </a:rPr>
              <a:t>Работа  школьного музея организована через реализацию  поисково-исследовательских проектов. </a:t>
            </a:r>
            <a:r>
              <a:rPr lang="ru-RU" sz="1400" b="1" strike="noStrike" spc="-1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ru-RU" sz="1400" b="1" strike="noStrike" spc="-1" dirty="0">
                <a:solidFill>
                  <a:srgbClr val="4A452A"/>
                </a:solidFill>
                <a:latin typeface="Times New Roman"/>
              </a:rPr>
              <a:t>Темы  проектов школьного музея: 1.Этой школьной истории строки…2.Ветераны педагогического труда 3.Директора школы 4.История фехтовального клуба «Золотые клинки правого берега» 5. Знаменитые выпускники   6 .Учителя- выпускники  школы 55.  7. Имя </a:t>
            </a:r>
            <a:r>
              <a:rPr lang="ru-RU" sz="1400" b="1" strike="noStrike" spc="-1" dirty="0" err="1">
                <a:solidFill>
                  <a:srgbClr val="4A452A"/>
                </a:solidFill>
                <a:latin typeface="Times New Roman"/>
              </a:rPr>
              <a:t>Г.Ф.Сивкова</a:t>
            </a:r>
            <a:r>
              <a:rPr lang="ru-RU" sz="1400" b="1" strike="noStrike" spc="-1" dirty="0">
                <a:solidFill>
                  <a:srgbClr val="4A452A"/>
                </a:solidFill>
                <a:latin typeface="Times New Roman"/>
              </a:rPr>
              <a:t> в истории школы 55. 8.Герои нашего времени  9.Встреча с интересным человеком.  </a:t>
            </a:r>
            <a:endParaRPr lang="ru-RU" sz="1400" b="0" strike="noStrike" spc="-1" dirty="0">
              <a:solidFill>
                <a:srgbClr val="4A452A"/>
              </a:solidFill>
              <a:latin typeface="Calibri"/>
            </a:endParaRPr>
          </a:p>
          <a:p>
            <a:pPr algn="just">
              <a:lnSpc>
                <a:spcPct val="90000"/>
              </a:lnSpc>
              <a:spcBef>
                <a:spcPts val="281"/>
              </a:spcBef>
            </a:pPr>
            <a:r>
              <a:rPr lang="ru-RU" sz="1400" b="1" strike="noStrike" spc="-1" dirty="0">
                <a:solidFill>
                  <a:srgbClr val="4A452A"/>
                </a:solidFill>
                <a:latin typeface="Times New Roman"/>
              </a:rPr>
              <a:t>Для  школьного музея выделено отдельное помещение, которое оснащено зашториванием, музейным оборудованием, стульями, компьютером, проектором , экраном.  </a:t>
            </a:r>
            <a:endParaRPr lang="ru-RU" sz="1400" b="0" strike="noStrike" spc="-1" dirty="0">
              <a:solidFill>
                <a:srgbClr val="4A452A"/>
              </a:solidFill>
              <a:latin typeface="Calibri"/>
            </a:endParaRPr>
          </a:p>
          <a:p>
            <a:pPr algn="just">
              <a:lnSpc>
                <a:spcPct val="90000"/>
              </a:lnSpc>
              <a:spcBef>
                <a:spcPts val="281"/>
              </a:spcBef>
            </a:pPr>
            <a:r>
              <a:rPr lang="ru-RU" sz="1400" b="1" strike="noStrike" spc="-1" dirty="0">
                <a:solidFill>
                  <a:srgbClr val="4A452A"/>
                </a:solidFill>
                <a:latin typeface="Times New Roman"/>
              </a:rPr>
              <a:t>     </a:t>
            </a:r>
            <a:endParaRPr lang="ru-RU" sz="1400" b="0" strike="noStrike" spc="-1" dirty="0">
              <a:solidFill>
                <a:srgbClr val="4A452A"/>
              </a:solidFill>
              <a:latin typeface="Calibri"/>
            </a:endParaRPr>
          </a:p>
        </p:txBody>
      </p:sp>
      <p:pic>
        <p:nvPicPr>
          <p:cNvPr id="205" name="Picture 2"/>
          <p:cNvPicPr/>
          <p:nvPr/>
        </p:nvPicPr>
        <p:blipFill>
          <a:blip r:embed="rId2"/>
          <a:stretch/>
        </p:blipFill>
        <p:spPr>
          <a:xfrm>
            <a:off x="6586560" y="4509000"/>
            <a:ext cx="2160000" cy="1881720"/>
          </a:xfrm>
          <a:prstGeom prst="rect">
            <a:avLst/>
          </a:prstGeom>
          <a:ln>
            <a:noFill/>
          </a:ln>
        </p:spPr>
      </p:pic>
      <p:pic>
        <p:nvPicPr>
          <p:cNvPr id="206" name="Picture 4"/>
          <p:cNvPicPr/>
          <p:nvPr/>
        </p:nvPicPr>
        <p:blipFill>
          <a:blip r:embed="rId3"/>
          <a:stretch/>
        </p:blipFill>
        <p:spPr>
          <a:xfrm>
            <a:off x="6366240" y="2225520"/>
            <a:ext cx="2599920" cy="1853640"/>
          </a:xfrm>
          <a:prstGeom prst="rect">
            <a:avLst/>
          </a:prstGeom>
          <a:ln>
            <a:noFill/>
          </a:ln>
        </p:spPr>
      </p:pic>
      <p:pic>
        <p:nvPicPr>
          <p:cNvPr id="207" name="Picture 2"/>
          <p:cNvPicPr/>
          <p:nvPr/>
        </p:nvPicPr>
        <p:blipFill>
          <a:blip r:embed="rId4"/>
          <a:stretch/>
        </p:blipFill>
        <p:spPr>
          <a:xfrm>
            <a:off x="6340680" y="368640"/>
            <a:ext cx="2651400" cy="1606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Shape 1"/>
          <p:cNvSpPr txBox="1"/>
          <p:nvPr/>
        </p:nvSpPr>
        <p:spPr>
          <a:xfrm>
            <a:off x="934920" y="115920"/>
            <a:ext cx="7919640" cy="60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C00000"/>
                </a:solidFill>
                <a:latin typeface="Comic Sans MS" panose="030F0702030302020204" pitchFamily="66" charset="0"/>
              </a:rPr>
              <a:t>Музейный проект «Директора школы №55  г. Перми»</a:t>
            </a:r>
            <a:r>
              <a:rPr dirty="0">
                <a:latin typeface="Comic Sans MS" panose="030F0702030302020204" pitchFamily="66" charset="0"/>
              </a:rPr>
              <a:t/>
            </a:r>
            <a:br>
              <a:rPr dirty="0">
                <a:latin typeface="Comic Sans MS" panose="030F0702030302020204" pitchFamily="66" charset="0"/>
              </a:rPr>
            </a:br>
            <a:endParaRPr lang="ru-RU" sz="2000" b="0" strike="noStrike" spc="-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9" name="TextShape 2"/>
          <p:cNvSpPr txBox="1"/>
          <p:nvPr/>
        </p:nvSpPr>
        <p:spPr>
          <a:xfrm>
            <a:off x="4788000" y="3716280"/>
            <a:ext cx="4066920" cy="23410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pic>
        <p:nvPicPr>
          <p:cNvPr id="210" name="Picture 2"/>
          <p:cNvPicPr/>
          <p:nvPr/>
        </p:nvPicPr>
        <p:blipFill>
          <a:blip r:embed="rId2"/>
          <a:stretch/>
        </p:blipFill>
        <p:spPr>
          <a:xfrm>
            <a:off x="3653640" y="3557520"/>
            <a:ext cx="4006440" cy="2609640"/>
          </a:xfrm>
          <a:prstGeom prst="rect">
            <a:avLst/>
          </a:prstGeom>
          <a:ln>
            <a:noFill/>
          </a:ln>
        </p:spPr>
      </p:pic>
      <p:pic>
        <p:nvPicPr>
          <p:cNvPr id="211" name="Picture 2"/>
          <p:cNvPicPr/>
          <p:nvPr/>
        </p:nvPicPr>
        <p:blipFill>
          <a:blip r:embed="rId3"/>
          <a:stretch/>
        </p:blipFill>
        <p:spPr>
          <a:xfrm>
            <a:off x="2253600" y="613440"/>
            <a:ext cx="1834920" cy="2676240"/>
          </a:xfrm>
          <a:prstGeom prst="rect">
            <a:avLst/>
          </a:prstGeom>
          <a:ln>
            <a:noFill/>
          </a:ln>
        </p:spPr>
      </p:pic>
      <p:pic>
        <p:nvPicPr>
          <p:cNvPr id="212" name="Picture 8"/>
          <p:cNvPicPr/>
          <p:nvPr/>
        </p:nvPicPr>
        <p:blipFill>
          <a:blip r:embed="rId4"/>
          <a:stretch/>
        </p:blipFill>
        <p:spPr>
          <a:xfrm>
            <a:off x="179640" y="3592440"/>
            <a:ext cx="4147920" cy="2603160"/>
          </a:xfrm>
          <a:prstGeom prst="rect">
            <a:avLst/>
          </a:prstGeom>
          <a:ln>
            <a:noFill/>
          </a:ln>
        </p:spPr>
      </p:pic>
      <p:sp>
        <p:nvSpPr>
          <p:cNvPr id="213" name="CustomShape 3"/>
          <p:cNvSpPr/>
          <p:nvPr/>
        </p:nvSpPr>
        <p:spPr>
          <a:xfrm>
            <a:off x="4734000" y="6273360"/>
            <a:ext cx="2682000" cy="2098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pic>
        <p:nvPicPr>
          <p:cNvPr id="214" name="Объект 4"/>
          <p:cNvPicPr/>
          <p:nvPr/>
        </p:nvPicPr>
        <p:blipFill>
          <a:blip r:embed="rId5"/>
          <a:stretch/>
        </p:blipFill>
        <p:spPr>
          <a:xfrm>
            <a:off x="6914880" y="3592440"/>
            <a:ext cx="2228760" cy="2500560"/>
          </a:xfrm>
          <a:prstGeom prst="rect">
            <a:avLst/>
          </a:prstGeom>
          <a:ln>
            <a:noFill/>
          </a:ln>
        </p:spPr>
      </p:pic>
      <p:pic>
        <p:nvPicPr>
          <p:cNvPr id="215" name="Picture 4"/>
          <p:cNvPicPr/>
          <p:nvPr/>
        </p:nvPicPr>
        <p:blipFill>
          <a:blip r:embed="rId6"/>
          <a:stretch/>
        </p:blipFill>
        <p:spPr>
          <a:xfrm>
            <a:off x="323640" y="633960"/>
            <a:ext cx="1706040" cy="2655360"/>
          </a:xfrm>
          <a:prstGeom prst="rect">
            <a:avLst/>
          </a:prstGeom>
          <a:ln>
            <a:noFill/>
          </a:ln>
        </p:spPr>
      </p:pic>
      <p:sp>
        <p:nvSpPr>
          <p:cNvPr id="216" name="CustomShape 4"/>
          <p:cNvSpPr/>
          <p:nvPr/>
        </p:nvSpPr>
        <p:spPr>
          <a:xfrm>
            <a:off x="450360" y="3301200"/>
            <a:ext cx="123264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Comic Sans MS"/>
              </a:rPr>
              <a:t>Касьянова Л И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217" name="CustomShape 5"/>
          <p:cNvSpPr/>
          <p:nvPr/>
        </p:nvSpPr>
        <p:spPr>
          <a:xfrm>
            <a:off x="2576880" y="3280680"/>
            <a:ext cx="140472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Comic Sans MS"/>
              </a:rPr>
              <a:t>Краснобаева И И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218" name="CustomShape 6"/>
          <p:cNvSpPr/>
          <p:nvPr/>
        </p:nvSpPr>
        <p:spPr>
          <a:xfrm>
            <a:off x="4842360" y="6195960"/>
            <a:ext cx="131508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Comic Sans MS"/>
              </a:rPr>
              <a:t>       Кашина ТЛ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219" name="CustomShape 7"/>
          <p:cNvSpPr/>
          <p:nvPr/>
        </p:nvSpPr>
        <p:spPr>
          <a:xfrm>
            <a:off x="7646040" y="6167520"/>
            <a:ext cx="102852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Comic Sans MS"/>
              </a:rPr>
              <a:t>Кычева ЕЮ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220" name="CustomShape 8"/>
          <p:cNvSpPr/>
          <p:nvPr/>
        </p:nvSpPr>
        <p:spPr>
          <a:xfrm>
            <a:off x="1067040" y="6176160"/>
            <a:ext cx="376236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Comic Sans MS"/>
              </a:rPr>
              <a:t>Красильников ЛА (1 ряд, справа- второй)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221" name="Рисунок 4"/>
          <p:cNvPicPr/>
          <p:nvPr/>
        </p:nvPicPr>
        <p:blipFill>
          <a:blip r:embed="rId7"/>
          <a:stretch/>
        </p:blipFill>
        <p:spPr>
          <a:xfrm>
            <a:off x="4649400" y="435240"/>
            <a:ext cx="3852360" cy="2939760"/>
          </a:xfrm>
          <a:prstGeom prst="rect">
            <a:avLst/>
          </a:prstGeom>
          <a:ln>
            <a:noFill/>
          </a:ln>
        </p:spPr>
      </p:pic>
      <p:sp>
        <p:nvSpPr>
          <p:cNvPr id="222" name="CustomShape 9"/>
          <p:cNvSpPr/>
          <p:nvPr/>
        </p:nvSpPr>
        <p:spPr>
          <a:xfrm>
            <a:off x="5009400" y="3315240"/>
            <a:ext cx="349236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4A452A"/>
                </a:solidFill>
                <a:latin typeface="Comic Sans MS"/>
              </a:rPr>
              <a:t>Педагогический коллектив 1964 года</a:t>
            </a:r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Shape 1"/>
          <p:cNvSpPr txBox="1"/>
          <p:nvPr/>
        </p:nvSpPr>
        <p:spPr>
          <a:xfrm>
            <a:off x="143640" y="80640"/>
            <a:ext cx="8712720" cy="1066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dirty="0"/>
              <a:t/>
            </a:r>
            <a:br>
              <a:rPr dirty="0"/>
            </a:br>
            <a:r>
              <a:rPr lang="ru-RU" sz="2000" b="1" strike="noStrike" spc="-1" dirty="0">
                <a:solidFill>
                  <a:srgbClr val="C00000"/>
                </a:solidFill>
                <a:latin typeface="Comic Sans MS" panose="030F0702030302020204" pitchFamily="66" charset="0"/>
              </a:rPr>
              <a:t>Музейный  проект «Имя Г. Ф. </a:t>
            </a:r>
            <a:r>
              <a:rPr lang="ru-RU" sz="2000" b="1" strike="noStrike" spc="-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Сивкова</a:t>
            </a:r>
            <a:r>
              <a:rPr lang="ru-RU" sz="2000" b="1" strike="noStrike" spc="-1" dirty="0">
                <a:solidFill>
                  <a:srgbClr val="C00000"/>
                </a:solidFill>
                <a:latin typeface="Comic Sans MS" panose="030F0702030302020204" pitchFamily="66" charset="0"/>
              </a:rPr>
              <a:t> в истории школы 55"</a:t>
            </a:r>
            <a:r>
              <a:rPr dirty="0">
                <a:latin typeface="Comic Sans MS" panose="030F0702030302020204" pitchFamily="66" charset="0"/>
              </a:rPr>
              <a:t/>
            </a:r>
            <a:br>
              <a:rPr dirty="0">
                <a:latin typeface="Comic Sans MS" panose="030F0702030302020204" pitchFamily="66" charset="0"/>
              </a:rPr>
            </a:br>
            <a:r>
              <a:rPr lang="ru-RU" sz="1400" b="1" strike="noStrike" spc="-1" dirty="0">
                <a:solidFill>
                  <a:srgbClr val="7030A0"/>
                </a:solidFill>
                <a:latin typeface="Comic Sans MS"/>
              </a:rPr>
              <a:t>01.09.2018 года МАОУ «СОШ№55» г. </a:t>
            </a:r>
            <a:r>
              <a:rPr lang="ru-RU" sz="1400" b="1" strike="noStrike" spc="-1">
                <a:solidFill>
                  <a:srgbClr val="7030A0"/>
                </a:solidFill>
                <a:latin typeface="Comic Sans MS"/>
              </a:rPr>
              <a:t>Перми </a:t>
            </a:r>
            <a:r>
              <a:rPr lang="ru-RU" sz="1400" b="1" strike="noStrike" spc="-1" smtClean="0">
                <a:solidFill>
                  <a:srgbClr val="7030A0"/>
                </a:solidFill>
                <a:latin typeface="Comic Sans MS"/>
              </a:rPr>
              <a:t>присвоено имя </a:t>
            </a:r>
            <a:r>
              <a:rPr lang="ru-RU" sz="1400" b="1" strike="noStrike" spc="-1" dirty="0">
                <a:solidFill>
                  <a:srgbClr val="7030A0"/>
                </a:solidFill>
                <a:latin typeface="Comic Sans MS"/>
              </a:rPr>
              <a:t>дважды </a:t>
            </a:r>
            <a:r>
              <a:rPr dirty="0"/>
              <a:t/>
            </a:r>
            <a:br>
              <a:rPr dirty="0"/>
            </a:br>
            <a:r>
              <a:rPr lang="ru-RU" sz="1400" b="1" strike="noStrike" spc="-1" dirty="0">
                <a:solidFill>
                  <a:srgbClr val="7030A0"/>
                </a:solidFill>
                <a:latin typeface="Comic Sans MS"/>
              </a:rPr>
              <a:t>Героя Советского Союза Григория </a:t>
            </a:r>
            <a:r>
              <a:rPr lang="ru-RU" sz="1400" b="1" strike="noStrike" spc="-1" dirty="0" err="1">
                <a:solidFill>
                  <a:srgbClr val="7030A0"/>
                </a:solidFill>
                <a:latin typeface="Comic Sans MS"/>
              </a:rPr>
              <a:t>Флегонтовича</a:t>
            </a:r>
            <a:r>
              <a:rPr lang="ru-RU" sz="1400" b="1" strike="noStrike" spc="-1" dirty="0">
                <a:solidFill>
                  <a:srgbClr val="7030A0"/>
                </a:solidFill>
                <a:latin typeface="Comic Sans MS"/>
              </a:rPr>
              <a:t> </a:t>
            </a:r>
            <a:r>
              <a:rPr lang="ru-RU" sz="1400" b="1" strike="noStrike" spc="-1" dirty="0" err="1">
                <a:solidFill>
                  <a:srgbClr val="7030A0"/>
                </a:solidFill>
                <a:latin typeface="Comic Sans MS"/>
              </a:rPr>
              <a:t>Сивкова</a:t>
            </a:r>
            <a:endParaRPr lang="ru-RU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CustomShape 2"/>
          <p:cNvSpPr/>
          <p:nvPr/>
        </p:nvSpPr>
        <p:spPr>
          <a:xfrm>
            <a:off x="215640" y="3105000"/>
            <a:ext cx="3960000" cy="91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4A452A"/>
                </a:solidFill>
                <a:latin typeface="Comic Sans MS"/>
              </a:rPr>
              <a:t>Пионерская  дружина школы с 1967г по 1991 </a:t>
            </a:r>
            <a:r>
              <a:rPr lang="ru-RU" sz="1400" b="1" strike="noStrike" spc="-1">
                <a:solidFill>
                  <a:srgbClr val="4A452A"/>
                </a:solidFill>
                <a:latin typeface="Arial"/>
                <a:ea typeface="Calibri"/>
              </a:rPr>
              <a:t> 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4A452A"/>
                </a:solidFill>
                <a:latin typeface="Comic Sans MS"/>
                <a:ea typeface="Calibri"/>
              </a:rPr>
              <a:t>носила имя дважды Героя Советского Союза Г.Ф.Сивкова.</a:t>
            </a:r>
            <a:r>
              <a:rPr lang="ru-RU" sz="1400" b="1" strike="noStrike" spc="-1">
                <a:solidFill>
                  <a:srgbClr val="4A452A"/>
                </a:solidFill>
                <a:latin typeface="Comic Sans MS"/>
                <a:ea typeface="Calibri"/>
              </a:rPr>
              <a:t> </a:t>
            </a:r>
            <a:r>
              <a:rPr lang="ru-RU" sz="1200" b="1" strike="noStrike" spc="-1">
                <a:solidFill>
                  <a:srgbClr val="4A452A"/>
                </a:solidFill>
                <a:latin typeface="Comic Sans MS"/>
                <a:ea typeface="Calibri"/>
              </a:rPr>
              <a:t>Совет дружины. май 1976 год. 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</p:txBody>
      </p:sp>
      <p:sp>
        <p:nvSpPr>
          <p:cNvPr id="225" name="CustomShape 3"/>
          <p:cNvSpPr/>
          <p:nvPr/>
        </p:nvSpPr>
        <p:spPr>
          <a:xfrm>
            <a:off x="1007640" y="5985360"/>
            <a:ext cx="421200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4A452A"/>
                </a:solidFill>
                <a:latin typeface="Comic Sans MS"/>
              </a:rPr>
              <a:t>Краеведческая экспедиция  на родину  Г Ф Сивкова. Село Кыласово Кунгурского района Пермского края                   27.06.2018 г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226" name="Рисунок 6"/>
          <p:cNvPicPr/>
          <p:nvPr/>
        </p:nvPicPr>
        <p:blipFill>
          <a:blip r:embed="rId2"/>
          <a:stretch/>
        </p:blipFill>
        <p:spPr>
          <a:xfrm>
            <a:off x="1142280" y="3902400"/>
            <a:ext cx="3025440" cy="2011680"/>
          </a:xfrm>
          <a:prstGeom prst="rect">
            <a:avLst/>
          </a:prstGeom>
          <a:ln>
            <a:noFill/>
          </a:ln>
        </p:spPr>
      </p:pic>
      <p:pic>
        <p:nvPicPr>
          <p:cNvPr id="227" name="Picture 4"/>
          <p:cNvPicPr/>
          <p:nvPr/>
        </p:nvPicPr>
        <p:blipFill>
          <a:blip r:embed="rId3"/>
          <a:stretch/>
        </p:blipFill>
        <p:spPr>
          <a:xfrm>
            <a:off x="575640" y="1332360"/>
            <a:ext cx="2736000" cy="1733400"/>
          </a:xfrm>
          <a:prstGeom prst="rect">
            <a:avLst/>
          </a:prstGeom>
          <a:ln>
            <a:noFill/>
          </a:ln>
        </p:spPr>
      </p:pic>
      <p:pic>
        <p:nvPicPr>
          <p:cNvPr id="228" name="Picture 3"/>
          <p:cNvPicPr/>
          <p:nvPr/>
        </p:nvPicPr>
        <p:blipFill>
          <a:blip r:embed="rId4"/>
          <a:stretch/>
        </p:blipFill>
        <p:spPr>
          <a:xfrm>
            <a:off x="4968000" y="1188000"/>
            <a:ext cx="2736000" cy="2049840"/>
          </a:xfrm>
          <a:prstGeom prst="rect">
            <a:avLst/>
          </a:prstGeom>
          <a:ln>
            <a:noFill/>
          </a:ln>
        </p:spPr>
      </p:pic>
      <p:sp>
        <p:nvSpPr>
          <p:cNvPr id="229" name="CustomShape 4"/>
          <p:cNvSpPr/>
          <p:nvPr/>
        </p:nvSpPr>
        <p:spPr>
          <a:xfrm>
            <a:off x="4338720" y="3228480"/>
            <a:ext cx="4445280" cy="118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4A452A"/>
                </a:solidFill>
                <a:latin typeface="Comic Sans MS"/>
              </a:rPr>
              <a:t>1 сентября 2015 года Открытие памятника дважды  Герою Советского Союза  Г. Ф. Сивкову во дворе школы 55 г. Перми по инициативе выпускников школы  восьмидесятых годов и встреча с дочерью 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4A452A"/>
                </a:solidFill>
                <a:latin typeface="Comic Sans MS"/>
              </a:rPr>
              <a:t>И Г Сивковой</a:t>
            </a:r>
            <a:r>
              <a:t/>
            </a:r>
            <a:br/>
            <a:endParaRPr lang="ru-RU" sz="1200" b="0" strike="noStrike" spc="-1">
              <a:latin typeface="Arial"/>
            </a:endParaRPr>
          </a:p>
        </p:txBody>
      </p:sp>
      <p:pic>
        <p:nvPicPr>
          <p:cNvPr id="230" name="Рисунок 4"/>
          <p:cNvPicPr/>
          <p:nvPr/>
        </p:nvPicPr>
        <p:blipFill>
          <a:blip r:embed="rId5"/>
          <a:stretch/>
        </p:blipFill>
        <p:spPr>
          <a:xfrm>
            <a:off x="5583600" y="4178880"/>
            <a:ext cx="2988000" cy="2127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xtShape 1"/>
          <p:cNvSpPr txBox="1"/>
          <p:nvPr/>
        </p:nvSpPr>
        <p:spPr>
          <a:xfrm>
            <a:off x="107640" y="115920"/>
            <a:ext cx="9252720" cy="864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C00000"/>
                </a:solidFill>
                <a:latin typeface="Comic Sans MS" panose="030F0702030302020204" pitchFamily="66" charset="0"/>
              </a:rPr>
              <a:t>Проект «Знаменитые выпускники </a:t>
            </a:r>
            <a:r>
              <a:rPr dirty="0">
                <a:latin typeface="Comic Sans MS" panose="030F0702030302020204" pitchFamily="66" charset="0"/>
              </a:rPr>
              <a:t/>
            </a:r>
            <a:br>
              <a:rPr dirty="0">
                <a:latin typeface="Comic Sans MS" panose="030F0702030302020204" pitchFamily="66" charset="0"/>
              </a:rPr>
            </a:br>
            <a:r>
              <a:rPr lang="ru-RU" sz="2400" b="1" strike="noStrike" spc="-1" dirty="0">
                <a:solidFill>
                  <a:srgbClr val="C00000"/>
                </a:solidFill>
                <a:latin typeface="Comic Sans MS" panose="030F0702030302020204" pitchFamily="66" charset="0"/>
              </a:rPr>
              <a:t>школы 55 </a:t>
            </a:r>
            <a:r>
              <a:rPr lang="ru-RU" sz="2400" b="1" strike="noStrike" spc="-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г.Перми</a:t>
            </a:r>
            <a:r>
              <a:rPr lang="ru-RU" sz="2400" b="1" strike="noStrike" spc="-1" dirty="0">
                <a:solidFill>
                  <a:srgbClr val="C00000"/>
                </a:solidFill>
                <a:latin typeface="Comic Sans MS" panose="030F0702030302020204" pitchFamily="66" charset="0"/>
              </a:rPr>
              <a:t>»</a:t>
            </a:r>
            <a:endParaRPr lang="ru-RU" sz="2400" b="0" strike="noStrike" spc="-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2" name="TextShape 2"/>
          <p:cNvSpPr txBox="1"/>
          <p:nvPr/>
        </p:nvSpPr>
        <p:spPr>
          <a:xfrm>
            <a:off x="467640" y="944640"/>
            <a:ext cx="8229240" cy="49287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 algn="just">
              <a:lnSpc>
                <a:spcPct val="100000"/>
              </a:lnSpc>
              <a:spcBef>
                <a:spcPts val="320"/>
              </a:spcBef>
              <a:buClr>
                <a:srgbClr val="4A452A"/>
              </a:buClr>
              <a:buFont typeface="Wingdings 2" charset="2"/>
              <a:buChar char=""/>
            </a:pPr>
            <a:r>
              <a:rPr lang="ru-RU" sz="1600" b="1" strike="noStrike" spc="-1">
                <a:solidFill>
                  <a:srgbClr val="4A452A"/>
                </a:solidFill>
                <a:latin typeface="Calibri"/>
              </a:rPr>
              <a:t>Шубин Игорь Николаевич, в прошлом мэр нашего города, член Совета Федерации  России, сейчас депутат Государственной Думы РФ .</a:t>
            </a:r>
            <a:endParaRPr lang="ru-RU" sz="1600" b="0" strike="noStrike" spc="-1">
              <a:solidFill>
                <a:srgbClr val="4A452A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320"/>
              </a:spcBef>
              <a:buClr>
                <a:srgbClr val="4A452A"/>
              </a:buClr>
              <a:buFont typeface="Wingdings 2" charset="2"/>
              <a:buChar char=""/>
            </a:pPr>
            <a:r>
              <a:rPr lang="ru-RU" sz="1600" b="1" strike="noStrike" spc="-1">
                <a:solidFill>
                  <a:srgbClr val="4A452A"/>
                </a:solidFill>
                <a:latin typeface="Calibri"/>
              </a:rPr>
              <a:t>Трошева Татьяна Борисовна, доктор филологических наук, профессор Кубанского гос. университета.</a:t>
            </a:r>
            <a:endParaRPr lang="ru-RU" sz="1600" b="0" strike="noStrike" spc="-1">
              <a:solidFill>
                <a:srgbClr val="4A452A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320"/>
              </a:spcBef>
              <a:buClr>
                <a:srgbClr val="4A452A"/>
              </a:buClr>
              <a:buFont typeface="Wingdings 2" charset="2"/>
              <a:buChar char=""/>
            </a:pPr>
            <a:r>
              <a:rPr lang="ru-RU" sz="1600" b="1" strike="noStrike" spc="-1">
                <a:solidFill>
                  <a:srgbClr val="4A452A"/>
                </a:solidFill>
                <a:latin typeface="Calibri"/>
              </a:rPr>
              <a:t>Залевская Ирина Федоровна, доктор философских наук, журналист, депутат Верховного Совета СССР.</a:t>
            </a:r>
            <a:endParaRPr lang="ru-RU" sz="1600" b="0" strike="noStrike" spc="-1">
              <a:solidFill>
                <a:srgbClr val="4A452A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320"/>
              </a:spcBef>
              <a:buClr>
                <a:srgbClr val="4A452A"/>
              </a:buClr>
              <a:buFont typeface="Wingdings 2" charset="2"/>
              <a:buChar char=""/>
            </a:pPr>
            <a:r>
              <a:rPr lang="ru-RU" sz="1600" b="1" strike="noStrike" spc="-1">
                <a:solidFill>
                  <a:srgbClr val="4A452A"/>
                </a:solidFill>
                <a:latin typeface="Calibri"/>
              </a:rPr>
              <a:t>Швецов Виталий Павлович, машинист локомотива,  награжден медалью ордена «За заслуги перед Отечеством»  3 степени. </a:t>
            </a:r>
            <a:endParaRPr lang="ru-RU" sz="1600" b="0" strike="noStrike" spc="-1">
              <a:solidFill>
                <a:srgbClr val="4A452A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320"/>
              </a:spcBef>
              <a:buClr>
                <a:srgbClr val="4A452A"/>
              </a:buClr>
              <a:buFont typeface="Wingdings 2" charset="2"/>
              <a:buChar char=""/>
            </a:pPr>
            <a:r>
              <a:rPr lang="ru-RU" sz="1600" b="1" strike="noStrike" spc="-1">
                <a:solidFill>
                  <a:srgbClr val="4A452A"/>
                </a:solidFill>
                <a:latin typeface="Calibri"/>
              </a:rPr>
              <a:t>Потапов Валерий Валентинович, Заслуженный мастер спорта Российской Федерации по гиревому  спорту среди ветеранов , 23-кратный чемпион Мира, 17-кратный чемпион Европы, 7-кратный чемпион России.</a:t>
            </a:r>
            <a:endParaRPr lang="ru-RU" sz="1600" b="0" strike="noStrike" spc="-1">
              <a:solidFill>
                <a:srgbClr val="4A452A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320"/>
              </a:spcBef>
              <a:buClr>
                <a:srgbClr val="4A452A"/>
              </a:buClr>
              <a:buFont typeface="Wingdings 2" charset="2"/>
              <a:buChar char=""/>
            </a:pPr>
            <a:r>
              <a:rPr lang="ru-RU" sz="1600" b="1" strike="noStrike" spc="-1">
                <a:solidFill>
                  <a:srgbClr val="4A452A"/>
                </a:solidFill>
                <a:latin typeface="Calibri"/>
              </a:rPr>
              <a:t>Милюков Павел, знаменитый скрипач, В 2016 году Павел Милюков награжден Орденом Дружбы.</a:t>
            </a:r>
            <a:endParaRPr lang="ru-RU" sz="1600" b="0" strike="noStrike" spc="-1">
              <a:solidFill>
                <a:srgbClr val="4A452A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320"/>
              </a:spcBef>
              <a:buClr>
                <a:srgbClr val="4A452A"/>
              </a:buClr>
              <a:buFont typeface="Wingdings 2" charset="2"/>
              <a:buChar char=""/>
            </a:pPr>
            <a:r>
              <a:rPr lang="ru-RU" sz="1600" b="1" strike="noStrike" spc="-1">
                <a:solidFill>
                  <a:srgbClr val="4A452A"/>
                </a:solidFill>
                <a:latin typeface="Calibri"/>
              </a:rPr>
              <a:t>Красноборова Галина, режиссер- документалист.</a:t>
            </a:r>
            <a:endParaRPr lang="ru-RU" sz="1600" b="0" strike="noStrike" spc="-1">
              <a:solidFill>
                <a:srgbClr val="4A452A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320"/>
              </a:spcBef>
              <a:buClr>
                <a:srgbClr val="4A452A"/>
              </a:buClr>
              <a:buFont typeface="Wingdings 2" charset="2"/>
              <a:buChar char=""/>
            </a:pPr>
            <a:r>
              <a:rPr lang="ru-RU" sz="1600" b="1" strike="noStrike" spc="-1">
                <a:solidFill>
                  <a:srgbClr val="4A452A"/>
                </a:solidFill>
                <a:latin typeface="Calibri"/>
              </a:rPr>
              <a:t>Путин Андрей Аркадьевич, лейтенант, военный летчик, награжден орденом Красной Звезды. Посмертно.</a:t>
            </a:r>
            <a:endParaRPr lang="ru-RU" sz="1600" b="0" strike="noStrike" spc="-1">
              <a:solidFill>
                <a:srgbClr val="4A452A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320"/>
              </a:spcBef>
              <a:buClr>
                <a:srgbClr val="4A452A"/>
              </a:buClr>
              <a:buFont typeface="Wingdings 2" charset="2"/>
              <a:buChar char=""/>
            </a:pPr>
            <a:r>
              <a:rPr lang="ru-RU" sz="1600" b="1" strike="noStrike" spc="-1">
                <a:solidFill>
                  <a:srgbClr val="4A452A"/>
                </a:solidFill>
                <a:latin typeface="Calibri"/>
              </a:rPr>
              <a:t>Плотников Константин Федорович, прапорщик МВД, награжден орденом Мужества. Посмертно. </a:t>
            </a:r>
            <a:endParaRPr lang="ru-RU" sz="1600" b="0" strike="noStrike" spc="-1">
              <a:solidFill>
                <a:srgbClr val="4A452A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320"/>
              </a:spcBef>
              <a:buClr>
                <a:srgbClr val="4A452A"/>
              </a:buClr>
              <a:buFont typeface="Wingdings 2" charset="2"/>
              <a:buChar char=""/>
            </a:pPr>
            <a:r>
              <a:rPr lang="ru-RU" sz="1600" b="1" strike="noStrike" spc="-1">
                <a:solidFill>
                  <a:srgbClr val="4A452A"/>
                </a:solidFill>
                <a:latin typeface="Calibri"/>
              </a:rPr>
              <a:t>Урасимов Сергей Викторович, служил в спецназе, награжден орденом             Мужества. Посмертно.</a:t>
            </a:r>
            <a:r>
              <a:rPr lang="ru-RU" sz="1400" b="1" strike="noStrike" spc="-1">
                <a:solidFill>
                  <a:srgbClr val="4A452A"/>
                </a:solidFill>
                <a:latin typeface="Calibri"/>
              </a:rPr>
              <a:t> </a:t>
            </a:r>
            <a:endParaRPr lang="ru-RU" sz="1400" b="0" strike="noStrike" spc="-1">
              <a:solidFill>
                <a:srgbClr val="4A452A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Shape 1"/>
          <p:cNvSpPr txBox="1"/>
          <p:nvPr/>
        </p:nvSpPr>
        <p:spPr>
          <a:xfrm>
            <a:off x="971640" y="14400"/>
            <a:ext cx="7919640" cy="899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C00000"/>
                </a:solidFill>
                <a:latin typeface="Comic Sans MS" panose="030F0702030302020204" pitchFamily="66" charset="0"/>
              </a:rPr>
              <a:t>Проект «Герои нашего времени»</a:t>
            </a:r>
            <a:endParaRPr lang="ru-RU" sz="3200" b="0" strike="noStrike" spc="-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1" name="CustomShape 2"/>
          <p:cNvSpPr/>
          <p:nvPr/>
        </p:nvSpPr>
        <p:spPr>
          <a:xfrm>
            <a:off x="3203848" y="3103767"/>
            <a:ext cx="2880320" cy="23783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C00000"/>
                </a:solidFill>
                <a:latin typeface="Calibri"/>
              </a:rPr>
              <a:t>Плотников Константин </a:t>
            </a:r>
            <a:r>
              <a:rPr lang="ru-RU" sz="1400" b="1" strike="noStrike" spc="-1" dirty="0" smtClean="0">
                <a:solidFill>
                  <a:srgbClr val="C00000"/>
                </a:solidFill>
                <a:latin typeface="Calibri"/>
              </a:rPr>
              <a:t>Федорович</a:t>
            </a:r>
            <a:endParaRPr lang="ru-RU" sz="1400" b="0" strike="noStrike" spc="-1" dirty="0">
              <a:solidFill>
                <a:srgbClr val="C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1" strike="noStrike" spc="-1" dirty="0" smtClean="0">
                <a:solidFill>
                  <a:srgbClr val="4A452A"/>
                </a:solidFill>
                <a:latin typeface="Calibri"/>
              </a:rPr>
              <a:t>Выпускник  1992 года школы </a:t>
            </a:r>
            <a:r>
              <a:rPr lang="ru-RU" sz="1200" b="1" strike="noStrike" spc="-1" dirty="0">
                <a:solidFill>
                  <a:srgbClr val="4A452A"/>
                </a:solidFill>
                <a:latin typeface="Calibri"/>
              </a:rPr>
              <a:t>№  55</a:t>
            </a:r>
            <a:r>
              <a:rPr lang="ru-RU" sz="1200" b="1" strike="noStrike" spc="-1" dirty="0" smtClean="0">
                <a:solidFill>
                  <a:srgbClr val="4A452A"/>
                </a:solidFill>
                <a:latin typeface="Calibri"/>
              </a:rPr>
              <a:t>. Прапорщик МВД.</a:t>
            </a:r>
            <a:r>
              <a:rPr lang="ru-RU" sz="1200" spc="-1" dirty="0">
                <a:latin typeface="Arial"/>
              </a:rPr>
              <a:t> </a:t>
            </a:r>
            <a:r>
              <a:rPr lang="ru-RU" sz="1200" b="1" strike="noStrike" spc="-1" dirty="0" smtClean="0">
                <a:solidFill>
                  <a:srgbClr val="4A452A"/>
                </a:solidFill>
                <a:latin typeface="Calibri"/>
              </a:rPr>
              <a:t>7 </a:t>
            </a:r>
            <a:r>
              <a:rPr lang="ru-RU" sz="1200" b="1" strike="noStrike" spc="-1" dirty="0">
                <a:solidFill>
                  <a:srgbClr val="4A452A"/>
                </a:solidFill>
                <a:latin typeface="Calibri"/>
              </a:rPr>
              <a:t>раз в составе ОМОН ГУВД Пермской области выезжал в служебные командировки в Чеченскую республику, где принимал участие в специальных мероприятиях по борьбе с бандформированиями. Был награжден медалью «За отвагу».</a:t>
            </a:r>
            <a:endParaRPr lang="ru-RU" sz="12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4A452A"/>
                </a:solidFill>
                <a:latin typeface="Calibri"/>
              </a:rPr>
              <a:t>28 января 2000 года, выполняя служебно-боевые задачи на территории Северо-Кавказского региона погиб в бою. Награжден орденом Мужества (посмертно</a:t>
            </a:r>
            <a:r>
              <a:rPr lang="ru-RU" sz="1200" b="1" strike="noStrike" spc="-1" dirty="0" smtClean="0">
                <a:solidFill>
                  <a:srgbClr val="4A452A"/>
                </a:solidFill>
                <a:latin typeface="Calibri"/>
              </a:rPr>
              <a:t>).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endParaRPr lang="ru-RU" sz="1200" b="0" strike="noStrike" spc="-1" dirty="0">
              <a:latin typeface="Arial"/>
            </a:endParaRPr>
          </a:p>
        </p:txBody>
      </p:sp>
      <p:pic>
        <p:nvPicPr>
          <p:cNvPr id="252" name="Содержимое 3"/>
          <p:cNvPicPr/>
          <p:nvPr/>
        </p:nvPicPr>
        <p:blipFill>
          <a:blip r:embed="rId2"/>
          <a:stretch/>
        </p:blipFill>
        <p:spPr>
          <a:xfrm>
            <a:off x="623093" y="823563"/>
            <a:ext cx="1836112" cy="2313000"/>
          </a:xfrm>
          <a:prstGeom prst="rect">
            <a:avLst/>
          </a:prstGeom>
          <a:ln>
            <a:noFill/>
          </a:ln>
        </p:spPr>
      </p:pic>
      <p:sp>
        <p:nvSpPr>
          <p:cNvPr id="253" name="TextShape 3"/>
          <p:cNvSpPr txBox="1"/>
          <p:nvPr/>
        </p:nvSpPr>
        <p:spPr>
          <a:xfrm>
            <a:off x="5400000" y="3861000"/>
            <a:ext cx="5256000" cy="5392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 sz="3200" b="0" strike="noStrike" spc="-1">
              <a:solidFill>
                <a:srgbClr val="4A452A"/>
              </a:solidFill>
              <a:latin typeface="Calibri"/>
            </a:endParaRPr>
          </a:p>
        </p:txBody>
      </p:sp>
      <p:sp>
        <p:nvSpPr>
          <p:cNvPr id="254" name="CustomShape 4"/>
          <p:cNvSpPr/>
          <p:nvPr/>
        </p:nvSpPr>
        <p:spPr>
          <a:xfrm>
            <a:off x="143640" y="3105000"/>
            <a:ext cx="2808000" cy="1793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  <a:spcBef>
                <a:spcPts val="241"/>
              </a:spcBef>
            </a:pPr>
            <a:r>
              <a:rPr lang="ru-RU" sz="1400" b="1" strike="noStrike" spc="-1" dirty="0">
                <a:solidFill>
                  <a:srgbClr val="C00000"/>
                </a:solidFill>
                <a:latin typeface="Calibri"/>
              </a:rPr>
              <a:t>Путин Андрей Аркадьевич </a:t>
            </a:r>
            <a:endParaRPr lang="ru-RU" sz="1400" b="0" strike="noStrike" spc="-1" dirty="0">
              <a:solidFill>
                <a:srgbClr val="C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241"/>
              </a:spcBef>
            </a:pPr>
            <a:r>
              <a:rPr lang="ru-RU" sz="1200" b="1" strike="noStrike" spc="-1" dirty="0">
                <a:solidFill>
                  <a:srgbClr val="4A452A"/>
                </a:solidFill>
                <a:latin typeface="Calibri"/>
              </a:rPr>
              <a:t>Выпускник </a:t>
            </a:r>
            <a:r>
              <a:rPr lang="ru-RU" sz="1200" b="1" strike="noStrike" spc="-1" dirty="0" smtClean="0">
                <a:solidFill>
                  <a:srgbClr val="4A452A"/>
                </a:solidFill>
                <a:latin typeface="Calibri"/>
              </a:rPr>
              <a:t>1982 года </a:t>
            </a:r>
            <a:r>
              <a:rPr lang="ru-RU" sz="1200" b="1" strike="noStrike" spc="-1" dirty="0">
                <a:solidFill>
                  <a:srgbClr val="4A452A"/>
                </a:solidFill>
                <a:latin typeface="Calibri"/>
              </a:rPr>
              <a:t>школы №55 г. Перми</a:t>
            </a:r>
            <a:r>
              <a:rPr lang="ru-RU" sz="1200" b="1" strike="noStrike" spc="-1" dirty="0" smtClean="0">
                <a:solidFill>
                  <a:srgbClr val="4A452A"/>
                </a:solidFill>
                <a:latin typeface="Calibri"/>
              </a:rPr>
              <a:t>. Военный </a:t>
            </a:r>
            <a:r>
              <a:rPr lang="ru-RU" sz="1200" b="1" strike="noStrike" spc="-1" dirty="0">
                <a:solidFill>
                  <a:srgbClr val="4A452A"/>
                </a:solidFill>
                <a:latin typeface="Calibri"/>
              </a:rPr>
              <a:t>летчик. Погиб 31 мая 1991 </a:t>
            </a:r>
            <a:r>
              <a:rPr lang="ru-RU" sz="1200" b="1" strike="noStrike" spc="-1" dirty="0" smtClean="0">
                <a:solidFill>
                  <a:srgbClr val="4A452A"/>
                </a:solidFill>
                <a:latin typeface="Calibri"/>
              </a:rPr>
              <a:t>года в Южной Осетии, </a:t>
            </a:r>
            <a:r>
              <a:rPr lang="ru-RU" sz="1200" b="1" strike="noStrike" spc="-1" dirty="0">
                <a:solidFill>
                  <a:srgbClr val="4A452A"/>
                </a:solidFill>
                <a:latin typeface="Calibri"/>
              </a:rPr>
              <a:t>выполняя свой воинский </a:t>
            </a:r>
            <a:r>
              <a:rPr lang="ru-RU" sz="1200" b="1" strike="noStrike" spc="-1" dirty="0" smtClean="0">
                <a:solidFill>
                  <a:srgbClr val="4A452A"/>
                </a:solidFill>
                <a:latin typeface="Calibri"/>
              </a:rPr>
              <a:t>долг. Старший лейтенант </a:t>
            </a:r>
            <a:r>
              <a:rPr lang="ru-RU" sz="1200" b="1" strike="noStrike" spc="-1" dirty="0">
                <a:solidFill>
                  <a:srgbClr val="4A452A"/>
                </a:solidFill>
                <a:latin typeface="Calibri"/>
              </a:rPr>
              <a:t>Путин А.А. награжден орденом Красной Звезды (</a:t>
            </a:r>
            <a:r>
              <a:rPr lang="ru-RU" sz="1200" b="1" strike="noStrike" spc="-1" dirty="0" smtClean="0">
                <a:solidFill>
                  <a:srgbClr val="4A452A"/>
                </a:solidFill>
                <a:latin typeface="Calibri"/>
              </a:rPr>
              <a:t>посмертно).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</p:txBody>
      </p:sp>
      <p:pic>
        <p:nvPicPr>
          <p:cNvPr id="255" name="Shape 67"/>
          <p:cNvPicPr/>
          <p:nvPr/>
        </p:nvPicPr>
        <p:blipFill>
          <a:blip r:embed="rId3"/>
          <a:stretch/>
        </p:blipFill>
        <p:spPr>
          <a:xfrm>
            <a:off x="3635896" y="823563"/>
            <a:ext cx="1872000" cy="2226240"/>
          </a:xfrm>
          <a:prstGeom prst="rect">
            <a:avLst/>
          </a:prstGeom>
          <a:ln w="9360">
            <a:solidFill>
              <a:srgbClr val="000000"/>
            </a:solidFill>
            <a:round/>
          </a:ln>
        </p:spPr>
      </p:pic>
      <p:pic>
        <p:nvPicPr>
          <p:cNvPr id="8" name="Picture 2"/>
          <p:cNvPicPr/>
          <p:nvPr/>
        </p:nvPicPr>
        <p:blipFill>
          <a:blip r:embed="rId4"/>
          <a:stretch/>
        </p:blipFill>
        <p:spPr>
          <a:xfrm>
            <a:off x="156495" y="4511155"/>
            <a:ext cx="2808000" cy="2026800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915816" y="5942603"/>
            <a:ext cx="3528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3080" indent="-342720">
              <a:lnSpc>
                <a:spcPct val="100000"/>
              </a:lnSpc>
            </a:pPr>
            <a:r>
              <a:rPr lang="ru-RU" sz="1200" b="1" spc="-1" dirty="0">
                <a:solidFill>
                  <a:srgbClr val="C00000"/>
                </a:solidFill>
              </a:rPr>
              <a:t>Экспонаты музея –личные вещи </a:t>
            </a:r>
            <a:endParaRPr lang="ru-RU" sz="1200" b="0" strike="noStrike" spc="-1" dirty="0" smtClean="0">
              <a:solidFill>
                <a:srgbClr val="C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lang="ru-RU" sz="1200" b="1" spc="-1" dirty="0">
                <a:solidFill>
                  <a:srgbClr val="C00000"/>
                </a:solidFill>
              </a:rPr>
              <a:t>старшего лейтенанта  Путина А.А.</a:t>
            </a:r>
            <a:endParaRPr lang="ru-RU" sz="1200" b="0" strike="noStrike" spc="-1" dirty="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10" name="Picture 2"/>
          <p:cNvPicPr/>
          <p:nvPr/>
        </p:nvPicPr>
        <p:blipFill>
          <a:blip r:embed="rId5"/>
          <a:stretch/>
        </p:blipFill>
        <p:spPr>
          <a:xfrm>
            <a:off x="6550138" y="716090"/>
            <a:ext cx="1835608" cy="2350955"/>
          </a:xfrm>
          <a:prstGeom prst="rect">
            <a:avLst/>
          </a:prstGeom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175232" y="3454400"/>
            <a:ext cx="286126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200" b="1" strike="noStrike" spc="-1" dirty="0" smtClean="0">
                <a:solidFill>
                  <a:srgbClr val="4A452A"/>
                </a:solidFill>
                <a:latin typeface="Calibri"/>
              </a:rPr>
              <a:t>В нашей школе закончил  9 классов, дальше продолжил обучение в  техникуме имени Славянова. В  2000 году  ушел в армию . Во время срочной службы перешел служить по контракту, в спецназ  разведки. Был командирован  в Чечню в 2003 году на 3 месяца. Во второй раз в  2004 году -на 6 месяцев. 25 мая 2004 года, возвращаясь со спецоперации, попал в засаду недалеко от с. Пригородное, Грозненского р-на, Чеченской Республики. </a:t>
            </a:r>
            <a:r>
              <a:rPr lang="ru-RU" sz="1200" b="1" spc="-1" dirty="0" smtClean="0">
                <a:solidFill>
                  <a:srgbClr val="4A452A"/>
                </a:solidFill>
                <a:latin typeface="Calibri"/>
              </a:rPr>
              <a:t>П</a:t>
            </a:r>
            <a:r>
              <a:rPr lang="ru-RU" sz="1200" b="1" strike="noStrike" spc="-1" dirty="0" smtClean="0">
                <a:solidFill>
                  <a:srgbClr val="4A452A"/>
                </a:solidFill>
                <a:latin typeface="Calibri"/>
              </a:rPr>
              <a:t>огиб</a:t>
            </a:r>
            <a:r>
              <a:rPr lang="ru-RU" sz="1200" b="1" spc="-1" dirty="0">
                <a:solidFill>
                  <a:srgbClr val="4A452A"/>
                </a:solidFill>
                <a:latin typeface="Calibri"/>
              </a:rPr>
              <a:t> </a:t>
            </a:r>
            <a:r>
              <a:rPr lang="ru-RU" sz="1200" b="1" spc="-1" dirty="0" smtClean="0">
                <a:solidFill>
                  <a:srgbClr val="4A452A"/>
                </a:solidFill>
                <a:latin typeface="Calibri"/>
              </a:rPr>
              <a:t>при исполнении воинского долга.</a:t>
            </a:r>
            <a:r>
              <a:rPr lang="ru-RU" sz="1200" b="1" strike="noStrike" spc="-1" dirty="0" smtClean="0">
                <a:solidFill>
                  <a:srgbClr val="4A452A"/>
                </a:solidFill>
                <a:latin typeface="Calibri"/>
              </a:rPr>
              <a:t> Награжден орденом Мужества (посмертно).</a:t>
            </a:r>
            <a:endParaRPr lang="ru-RU" sz="1200" spc="-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218305" y="3107755"/>
            <a:ext cx="24701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1" spc="-1" dirty="0" err="1">
                <a:solidFill>
                  <a:srgbClr val="C00000"/>
                </a:solidFill>
              </a:rPr>
              <a:t>Урасимов</a:t>
            </a:r>
            <a:r>
              <a:rPr lang="ru-RU" sz="1200" b="1" spc="-1" dirty="0">
                <a:solidFill>
                  <a:srgbClr val="C00000"/>
                </a:solidFill>
              </a:rPr>
              <a:t> Сергей Викторович</a:t>
            </a:r>
            <a:endParaRPr lang="ru-RU" sz="1200" spc="-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/>
          <p:cNvSpPr txBox="1"/>
          <p:nvPr/>
        </p:nvSpPr>
        <p:spPr>
          <a:xfrm>
            <a:off x="671400" y="503280"/>
            <a:ext cx="7806960" cy="1144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TextShape 2"/>
          <p:cNvSpPr txBox="1"/>
          <p:nvPr/>
        </p:nvSpPr>
        <p:spPr>
          <a:xfrm>
            <a:off x="0" y="1906560"/>
            <a:ext cx="9288000" cy="6202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ru-RU" sz="2400" b="1" strike="noStrike" spc="-1" dirty="0">
                <a:solidFill>
                  <a:srgbClr val="C00000"/>
                </a:solidFill>
                <a:latin typeface="Comic Sans MS" panose="030F0702030302020204" pitchFamily="66" charset="0"/>
              </a:rPr>
              <a:t>Проект «Наши педагоги –выпускники школы №55»</a:t>
            </a:r>
            <a:endParaRPr lang="ru-RU" sz="2400" b="1" strike="noStrike" spc="-1" dirty="0">
              <a:solidFill>
                <a:srgbClr val="4A452A"/>
              </a:solidFill>
              <a:latin typeface="Comic Sans MS" panose="030F0702030302020204" pitchFamily="66" charset="0"/>
            </a:endParaRPr>
          </a:p>
        </p:txBody>
      </p:sp>
      <p:sp>
        <p:nvSpPr>
          <p:cNvPr id="235" name="CustomShape 3"/>
          <p:cNvSpPr/>
          <p:nvPr/>
        </p:nvSpPr>
        <p:spPr>
          <a:xfrm>
            <a:off x="3419640" y="4834080"/>
            <a:ext cx="3831840" cy="4317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6" name="Picture 2"/>
          <p:cNvPicPr/>
          <p:nvPr/>
        </p:nvPicPr>
        <p:blipFill>
          <a:blip r:embed="rId2"/>
          <a:stretch/>
        </p:blipFill>
        <p:spPr>
          <a:xfrm>
            <a:off x="2991600" y="2490840"/>
            <a:ext cx="1269720" cy="1905480"/>
          </a:xfrm>
          <a:prstGeom prst="rect">
            <a:avLst/>
          </a:prstGeom>
          <a:ln>
            <a:noFill/>
          </a:ln>
        </p:spPr>
      </p:pic>
      <p:pic>
        <p:nvPicPr>
          <p:cNvPr id="237" name="Picture 3"/>
          <p:cNvPicPr/>
          <p:nvPr/>
        </p:nvPicPr>
        <p:blipFill>
          <a:blip r:embed="rId3"/>
          <a:stretch/>
        </p:blipFill>
        <p:spPr>
          <a:xfrm>
            <a:off x="4552920" y="221400"/>
            <a:ext cx="2445840" cy="1628280"/>
          </a:xfrm>
          <a:prstGeom prst="rect">
            <a:avLst/>
          </a:prstGeom>
          <a:ln>
            <a:noFill/>
          </a:ln>
        </p:spPr>
      </p:pic>
      <p:pic>
        <p:nvPicPr>
          <p:cNvPr id="238" name="Picture 4"/>
          <p:cNvPicPr/>
          <p:nvPr/>
        </p:nvPicPr>
        <p:blipFill>
          <a:blip r:embed="rId4"/>
          <a:stretch/>
        </p:blipFill>
        <p:spPr>
          <a:xfrm>
            <a:off x="2246760" y="4750200"/>
            <a:ext cx="2355480" cy="1566360"/>
          </a:xfrm>
          <a:prstGeom prst="rect">
            <a:avLst/>
          </a:prstGeom>
          <a:ln>
            <a:noFill/>
          </a:ln>
        </p:spPr>
      </p:pic>
      <p:pic>
        <p:nvPicPr>
          <p:cNvPr id="239" name="Picture 5"/>
          <p:cNvPicPr/>
          <p:nvPr/>
        </p:nvPicPr>
        <p:blipFill>
          <a:blip r:embed="rId5"/>
          <a:stretch/>
        </p:blipFill>
        <p:spPr>
          <a:xfrm>
            <a:off x="1733400" y="221400"/>
            <a:ext cx="2501640" cy="1665000"/>
          </a:xfrm>
          <a:prstGeom prst="rect">
            <a:avLst/>
          </a:prstGeom>
          <a:ln>
            <a:noFill/>
          </a:ln>
        </p:spPr>
      </p:pic>
      <p:pic>
        <p:nvPicPr>
          <p:cNvPr id="240" name="Picture 7"/>
          <p:cNvPicPr/>
          <p:nvPr/>
        </p:nvPicPr>
        <p:blipFill>
          <a:blip r:embed="rId6"/>
          <a:stretch/>
        </p:blipFill>
        <p:spPr>
          <a:xfrm>
            <a:off x="4798440" y="4750200"/>
            <a:ext cx="2355120" cy="1566360"/>
          </a:xfrm>
          <a:prstGeom prst="rect">
            <a:avLst/>
          </a:prstGeom>
          <a:ln>
            <a:noFill/>
          </a:ln>
        </p:spPr>
      </p:pic>
      <p:pic>
        <p:nvPicPr>
          <p:cNvPr id="241" name="Picture 8"/>
          <p:cNvPicPr/>
          <p:nvPr/>
        </p:nvPicPr>
        <p:blipFill>
          <a:blip r:embed="rId7"/>
          <a:stretch/>
        </p:blipFill>
        <p:spPr>
          <a:xfrm>
            <a:off x="107640" y="2418840"/>
            <a:ext cx="1369800" cy="2056680"/>
          </a:xfrm>
          <a:prstGeom prst="rect">
            <a:avLst/>
          </a:prstGeom>
          <a:ln>
            <a:noFill/>
          </a:ln>
        </p:spPr>
      </p:pic>
      <p:pic>
        <p:nvPicPr>
          <p:cNvPr id="242" name="Picture 9"/>
          <p:cNvPicPr/>
          <p:nvPr/>
        </p:nvPicPr>
        <p:blipFill>
          <a:blip r:embed="rId8"/>
          <a:stretch/>
        </p:blipFill>
        <p:spPr>
          <a:xfrm>
            <a:off x="1650960" y="2490840"/>
            <a:ext cx="1254600" cy="1887120"/>
          </a:xfrm>
          <a:prstGeom prst="rect">
            <a:avLst/>
          </a:prstGeom>
          <a:ln>
            <a:noFill/>
          </a:ln>
        </p:spPr>
      </p:pic>
      <p:pic>
        <p:nvPicPr>
          <p:cNvPr id="243" name="Picture 10"/>
          <p:cNvPicPr/>
          <p:nvPr/>
        </p:nvPicPr>
        <p:blipFill>
          <a:blip r:embed="rId9"/>
          <a:stretch/>
        </p:blipFill>
        <p:spPr>
          <a:xfrm>
            <a:off x="7472520" y="2356560"/>
            <a:ext cx="1379160" cy="2071440"/>
          </a:xfrm>
          <a:prstGeom prst="rect">
            <a:avLst/>
          </a:prstGeom>
          <a:ln>
            <a:noFill/>
          </a:ln>
        </p:spPr>
      </p:pic>
      <p:pic>
        <p:nvPicPr>
          <p:cNvPr id="244" name="Picture 11"/>
          <p:cNvPicPr/>
          <p:nvPr/>
        </p:nvPicPr>
        <p:blipFill>
          <a:blip r:embed="rId10"/>
          <a:stretch/>
        </p:blipFill>
        <p:spPr>
          <a:xfrm>
            <a:off x="5976000" y="2459520"/>
            <a:ext cx="1266480" cy="1902960"/>
          </a:xfrm>
          <a:prstGeom prst="rect">
            <a:avLst/>
          </a:prstGeom>
          <a:ln>
            <a:noFill/>
          </a:ln>
        </p:spPr>
      </p:pic>
      <p:pic>
        <p:nvPicPr>
          <p:cNvPr id="245" name="Picture 12"/>
          <p:cNvPicPr/>
          <p:nvPr/>
        </p:nvPicPr>
        <p:blipFill>
          <a:blip r:embed="rId11"/>
          <a:stretch/>
        </p:blipFill>
        <p:spPr>
          <a:xfrm>
            <a:off x="7353360" y="4651200"/>
            <a:ext cx="1625400" cy="1568160"/>
          </a:xfrm>
          <a:prstGeom prst="rect">
            <a:avLst/>
          </a:prstGeom>
          <a:ln>
            <a:noFill/>
          </a:ln>
        </p:spPr>
      </p:pic>
      <p:pic>
        <p:nvPicPr>
          <p:cNvPr id="246" name="Picture 13"/>
          <p:cNvPicPr/>
          <p:nvPr/>
        </p:nvPicPr>
        <p:blipFill>
          <a:blip r:embed="rId12"/>
          <a:stretch/>
        </p:blipFill>
        <p:spPr>
          <a:xfrm>
            <a:off x="4572000" y="2459520"/>
            <a:ext cx="1310760" cy="1968120"/>
          </a:xfrm>
          <a:prstGeom prst="rect">
            <a:avLst/>
          </a:prstGeom>
          <a:ln>
            <a:noFill/>
          </a:ln>
        </p:spPr>
      </p:pic>
      <p:pic>
        <p:nvPicPr>
          <p:cNvPr id="247" name="Picture 14"/>
          <p:cNvPicPr/>
          <p:nvPr/>
        </p:nvPicPr>
        <p:blipFill>
          <a:blip r:embed="rId13"/>
          <a:stretch/>
        </p:blipFill>
        <p:spPr>
          <a:xfrm>
            <a:off x="231480" y="87480"/>
            <a:ext cx="1352160" cy="1848960"/>
          </a:xfrm>
          <a:prstGeom prst="rect">
            <a:avLst/>
          </a:prstGeom>
          <a:ln>
            <a:noFill/>
          </a:ln>
        </p:spPr>
      </p:pic>
      <p:pic>
        <p:nvPicPr>
          <p:cNvPr id="248" name="Picture 15"/>
          <p:cNvPicPr/>
          <p:nvPr/>
        </p:nvPicPr>
        <p:blipFill>
          <a:blip r:embed="rId14"/>
          <a:stretch/>
        </p:blipFill>
        <p:spPr>
          <a:xfrm>
            <a:off x="236160" y="4707360"/>
            <a:ext cx="1626840" cy="1666440"/>
          </a:xfrm>
          <a:prstGeom prst="rect">
            <a:avLst/>
          </a:prstGeom>
          <a:ln>
            <a:noFill/>
          </a:ln>
        </p:spPr>
      </p:pic>
      <p:pic>
        <p:nvPicPr>
          <p:cNvPr id="249" name="Picture 18"/>
          <p:cNvPicPr/>
          <p:nvPr/>
        </p:nvPicPr>
        <p:blipFill>
          <a:blip r:embed="rId15"/>
          <a:stretch/>
        </p:blipFill>
        <p:spPr>
          <a:xfrm>
            <a:off x="7242840" y="173880"/>
            <a:ext cx="1544400" cy="1675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extShape 1"/>
          <p:cNvSpPr txBox="1"/>
          <p:nvPr/>
        </p:nvSpPr>
        <p:spPr>
          <a:xfrm>
            <a:off x="293320" y="66960"/>
            <a:ext cx="8239120" cy="899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C00000"/>
                </a:solidFill>
                <a:latin typeface="Comic Sans MS" panose="030F0702030302020204" pitchFamily="66" charset="0"/>
              </a:rPr>
              <a:t>Школьный музей </a:t>
            </a:r>
            <a:r>
              <a:rPr lang="ru-RU" sz="2800" b="1" strike="noStrike" spc="-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: день </a:t>
            </a:r>
            <a:r>
              <a:rPr lang="ru-RU" sz="2800" b="1" strike="noStrike" spc="-1" dirty="0">
                <a:solidFill>
                  <a:srgbClr val="C00000"/>
                </a:solidFill>
                <a:latin typeface="Comic Sans MS" panose="030F0702030302020204" pitchFamily="66" charset="0"/>
              </a:rPr>
              <a:t>за днем </a:t>
            </a:r>
            <a:endParaRPr lang="ru-RU" sz="2800" b="0" strike="noStrike" spc="-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91" name="Picture 2"/>
          <p:cNvPicPr/>
          <p:nvPr/>
        </p:nvPicPr>
        <p:blipFill>
          <a:blip r:embed="rId2"/>
          <a:stretch/>
        </p:blipFill>
        <p:spPr>
          <a:xfrm>
            <a:off x="3310816" y="966600"/>
            <a:ext cx="2668160" cy="1872576"/>
          </a:xfrm>
          <a:prstGeom prst="rect">
            <a:avLst/>
          </a:prstGeom>
          <a:ln>
            <a:noFill/>
          </a:ln>
        </p:spPr>
      </p:pic>
      <p:sp>
        <p:nvSpPr>
          <p:cNvPr id="292" name="CustomShape 2"/>
          <p:cNvSpPr/>
          <p:nvPr/>
        </p:nvSpPr>
        <p:spPr>
          <a:xfrm>
            <a:off x="3513416" y="2950380"/>
            <a:ext cx="226296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4A452A"/>
                </a:solidFill>
                <a:latin typeface="Calibri"/>
              </a:rPr>
              <a:t>У нас в гостях телевидение</a:t>
            </a:r>
            <a:endParaRPr lang="ru-RU" sz="1400" b="0" strike="noStrike" spc="-1" dirty="0">
              <a:latin typeface="Arial"/>
            </a:endParaRPr>
          </a:p>
        </p:txBody>
      </p:sp>
      <p:pic>
        <p:nvPicPr>
          <p:cNvPr id="293" name="Picture 4"/>
          <p:cNvPicPr/>
          <p:nvPr/>
        </p:nvPicPr>
        <p:blipFill>
          <a:blip r:embed="rId3"/>
          <a:stretch/>
        </p:blipFill>
        <p:spPr>
          <a:xfrm>
            <a:off x="3008416" y="3712182"/>
            <a:ext cx="2513832" cy="1975552"/>
          </a:xfrm>
          <a:prstGeom prst="rect">
            <a:avLst/>
          </a:prstGeom>
          <a:ln>
            <a:noFill/>
          </a:ln>
        </p:spPr>
      </p:pic>
      <p:pic>
        <p:nvPicPr>
          <p:cNvPr id="294" name="Picture 2"/>
          <p:cNvPicPr/>
          <p:nvPr/>
        </p:nvPicPr>
        <p:blipFill>
          <a:blip r:embed="rId4"/>
          <a:stretch/>
        </p:blipFill>
        <p:spPr>
          <a:xfrm>
            <a:off x="119036" y="3574080"/>
            <a:ext cx="2627168" cy="1834808"/>
          </a:xfrm>
          <a:prstGeom prst="rect">
            <a:avLst/>
          </a:prstGeom>
          <a:ln>
            <a:noFill/>
          </a:ln>
        </p:spPr>
      </p:pic>
      <p:sp>
        <p:nvSpPr>
          <p:cNvPr id="295" name="CustomShape 3"/>
          <p:cNvSpPr/>
          <p:nvPr/>
        </p:nvSpPr>
        <p:spPr>
          <a:xfrm>
            <a:off x="0" y="5408888"/>
            <a:ext cx="2903992" cy="59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выпускников школы- пионеров </a:t>
            </a:r>
            <a:r>
              <a:rPr lang="ru-RU" sz="1200" b="1" strike="noStrike" spc="-1" dirty="0" smtClean="0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дружины имени дважды Героя Советского </a:t>
            </a:r>
            <a:r>
              <a:rPr lang="ru-RU" sz="1200" b="1" strike="noStrike" spc="-1" dirty="0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Союза </a:t>
            </a:r>
            <a:r>
              <a:rPr lang="ru-RU" sz="1200" b="1" strike="noStrike" spc="-1" dirty="0" err="1" smtClean="0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Сивкова</a:t>
            </a:r>
            <a:r>
              <a:rPr lang="ru-RU" sz="1200" b="1" strike="noStrike" spc="-1" dirty="0" smtClean="0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strike="noStrike" spc="-1" dirty="0">
                <a:solidFill>
                  <a:srgbClr val="1E1C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Г.Ф.   </a:t>
            </a: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6" name="CustomShape 4"/>
          <p:cNvSpPr/>
          <p:nvPr/>
        </p:nvSpPr>
        <p:spPr>
          <a:xfrm>
            <a:off x="2642928" y="5949280"/>
            <a:ext cx="334764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4A45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 в государственном архиве . Сбор материала по присвоению имени ГФ </a:t>
            </a:r>
            <a:r>
              <a:rPr lang="ru-RU" sz="1200" b="1" strike="noStrike" spc="-1" dirty="0" err="1">
                <a:solidFill>
                  <a:srgbClr val="4A45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Сивкова</a:t>
            </a:r>
            <a:r>
              <a:rPr lang="ru-RU" sz="1200" b="1" strike="noStrike" spc="-1" dirty="0">
                <a:solidFill>
                  <a:srgbClr val="4A45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школе №55 г. Перми</a:t>
            </a:r>
            <a:endParaRPr lang="ru-RU" sz="12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7" name="Рисунок 10"/>
          <p:cNvPicPr/>
          <p:nvPr/>
        </p:nvPicPr>
        <p:blipFill>
          <a:blip r:embed="rId5"/>
          <a:stretch/>
        </p:blipFill>
        <p:spPr>
          <a:xfrm>
            <a:off x="395536" y="980640"/>
            <a:ext cx="2664296" cy="1728280"/>
          </a:xfrm>
          <a:prstGeom prst="rect">
            <a:avLst/>
          </a:prstGeom>
          <a:ln>
            <a:noFill/>
          </a:ln>
        </p:spPr>
      </p:pic>
      <p:sp>
        <p:nvSpPr>
          <p:cNvPr id="298" name="CustomShape 5"/>
          <p:cNvSpPr/>
          <p:nvPr/>
        </p:nvSpPr>
        <p:spPr>
          <a:xfrm>
            <a:off x="179512" y="2935260"/>
            <a:ext cx="272448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4A45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Выпускаем школьную газету</a:t>
            </a:r>
            <a:endParaRPr lang="ru-RU" sz="12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/>
          <p:nvPr/>
        </p:nvPicPr>
        <p:blipFill>
          <a:blip r:embed="rId6"/>
          <a:stretch/>
        </p:blipFill>
        <p:spPr>
          <a:xfrm>
            <a:off x="5844528" y="3635635"/>
            <a:ext cx="3191324" cy="1711698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844528" y="5555807"/>
            <a:ext cx="2975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1" spc="-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детского сада на </a:t>
            </a:r>
            <a:r>
              <a:rPr lang="ru-RU" sz="1200" b="1" spc="-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</a:t>
            </a:r>
            <a:r>
              <a:rPr lang="ru-RU" sz="1200" b="1" spc="-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героев </a:t>
            </a:r>
            <a:endParaRPr lang="ru-RU" sz="1200" spc="-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/>
          <p:cNvPicPr/>
          <p:nvPr/>
        </p:nvPicPr>
        <p:blipFill>
          <a:blip r:embed="rId7"/>
          <a:stretch/>
        </p:blipFill>
        <p:spPr>
          <a:xfrm>
            <a:off x="6233608" y="820585"/>
            <a:ext cx="2495776" cy="1915911"/>
          </a:xfrm>
          <a:prstGeom prst="rect">
            <a:avLst/>
          </a:prstGeom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978976" y="2930694"/>
            <a:ext cx="30568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-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 проба  в школьном музее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spc="-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«Экскурсовод музея»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248" y="0"/>
            <a:ext cx="5868988" cy="900112"/>
          </a:xfrm>
        </p:spPr>
        <p:txBody>
          <a:bodyPr/>
          <a:lstStyle/>
          <a:p>
            <a:pPr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Наши </a:t>
            </a:r>
            <a:r>
              <a:rPr lang="ru-RU" sz="3200" b="1" smtClean="0">
                <a:solidFill>
                  <a:srgbClr val="C00000"/>
                </a:solidFill>
                <a:latin typeface="Comic Sans MS" panose="030F0702030302020204" pitchFamily="66" charset="0"/>
              </a:rPr>
              <a:t>первые успехи</a:t>
            </a:r>
            <a:endParaRPr lang="ru-RU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26627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8959965"/>
              </p:ext>
            </p:extLst>
          </p:nvPr>
        </p:nvGraphicFramePr>
        <p:xfrm>
          <a:off x="1331640" y="4005064"/>
          <a:ext cx="1692275" cy="239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" name="Acrobat Document" r:id="rId4" imgW="5667290" imgH="8019988" progId="AcroExch.Document.11">
                  <p:embed/>
                </p:oleObj>
              </mc:Choice>
              <mc:Fallback>
                <p:oleObj name="Acrobat Document" r:id="rId4" imgW="5667290" imgH="8019988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4005064"/>
                        <a:ext cx="1692275" cy="239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8" name="Picture 2" descr="C:\Documents and Settings\Администратор\Рабочий стол\Подготовка к конкурсу музеев НАШ МУЗЕЙ\ДОКУМЕНТЫ\Дипломы.Грамоты.Публикации\Самое важное дети\Совр педпроект Северный Кавказшаг в бессмертие.jpeg"/>
          <p:cNvPicPr>
            <a:picLocks noGrp="1" noChangeAspect="1" noChangeArrowheads="1"/>
          </p:cNvPicPr>
          <p:nvPr>
            <p:ph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99" y="4383809"/>
            <a:ext cx="1584325" cy="2214563"/>
          </a:xfrm>
          <a:prstGeom prst="rect">
            <a:avLst/>
          </a:prstGeom>
          <a:noFill/>
        </p:spPr>
      </p:pic>
      <p:graphicFrame>
        <p:nvGraphicFramePr>
          <p:cNvPr id="26629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5247703"/>
              </p:ext>
            </p:extLst>
          </p:nvPr>
        </p:nvGraphicFramePr>
        <p:xfrm>
          <a:off x="4647406" y="629793"/>
          <a:ext cx="2228850" cy="315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" name="Acrobat Document" r:id="rId7" imgW="5667290" imgH="8019988" progId="AcroExch.Document.11">
                  <p:embed/>
                </p:oleObj>
              </mc:Choice>
              <mc:Fallback>
                <p:oleObj name="Acrobat Document" r:id="rId7" imgW="5667290" imgH="8019988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7406" y="629793"/>
                        <a:ext cx="2228850" cy="315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30" name="Picture 4" descr="C:\Documents and Settings\Администратор\Рабочий стол\Подготовка к конкурсу музеев НАШ МУЗЕЙ\ДОКУМЕНТЫ\Дипломы.Грамоты.Публикации\Самое важное дети\3 степень Мосягина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116" y="152400"/>
            <a:ext cx="3452812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631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9681486"/>
              </p:ext>
            </p:extLst>
          </p:nvPr>
        </p:nvGraphicFramePr>
        <p:xfrm>
          <a:off x="3563888" y="3814763"/>
          <a:ext cx="1838325" cy="2598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" name="Acrobat Document" r:id="rId10" imgW="5667290" imgH="8019988" progId="AcroExch.Document.11">
                  <p:embed/>
                </p:oleObj>
              </mc:Choice>
              <mc:Fallback>
                <p:oleObj name="Acrobat Document" r:id="rId10" imgW="5667290" imgH="8019988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888" y="3814763"/>
                        <a:ext cx="1838325" cy="2598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4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5316498"/>
              </p:ext>
            </p:extLst>
          </p:nvPr>
        </p:nvGraphicFramePr>
        <p:xfrm>
          <a:off x="0" y="980728"/>
          <a:ext cx="1487487" cy="210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" name="Acrobat Document" r:id="rId12" imgW="5667290" imgH="8019988" progId="AcroExch.Document.11">
                  <p:embed/>
                </p:oleObj>
              </mc:Choice>
              <mc:Fallback>
                <p:oleObj name="Acrobat Document" r:id="rId12" imgW="5667290" imgH="8019988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0728"/>
                        <a:ext cx="1487487" cy="2106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104117"/>
              </p:ext>
            </p:extLst>
          </p:nvPr>
        </p:nvGraphicFramePr>
        <p:xfrm>
          <a:off x="1255840" y="1084262"/>
          <a:ext cx="2017712" cy="285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9" name="Acrobat Document" r:id="rId14" imgW="5667290" imgH="8019988" progId="AcroExch.Document.11">
                  <p:embed/>
                </p:oleObj>
              </mc:Choice>
              <mc:Fallback>
                <p:oleObj name="Acrobat Document" r:id="rId14" imgW="5667290" imgH="8019988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5840" y="1084262"/>
                        <a:ext cx="2017712" cy="285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36" name="Picture 18" descr="C:\Documents and Settings\Администратор\Рабочий стол\Подготовка к конкурсу музеев НАШ МУЗЕЙ\ДОКУМЕНТЫ\Откр музея публ +разр\Публикация Сценарий открытия школьного музея 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276872"/>
            <a:ext cx="1873250" cy="264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67" name="Picture 43" descr="C:\Documents and Settings\Администратор\Рабочий стол\Сертификат участника конкурса музеев СОШ 55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339" y="3006090"/>
            <a:ext cx="2505850" cy="177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5483040"/>
              </p:ext>
            </p:extLst>
          </p:nvPr>
        </p:nvGraphicFramePr>
        <p:xfrm>
          <a:off x="2267744" y="3681523"/>
          <a:ext cx="1759373" cy="2489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" name="Acrobat Document" r:id="rId18" imgW="5667290" imgH="8019988" progId="AcroExch.Document.11">
                  <p:embed/>
                </p:oleObj>
              </mc:Choice>
              <mc:Fallback>
                <p:oleObj name="Acrobat Document" r:id="rId18" imgW="5667290" imgH="8019988" progId="AcroExch.Document.11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3681523"/>
                        <a:ext cx="1759373" cy="24897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2"/>
          <p:cNvPicPr/>
          <p:nvPr/>
        </p:nvPicPr>
        <p:blipFill>
          <a:blip r:embed="rId20"/>
          <a:stretch/>
        </p:blipFill>
        <p:spPr>
          <a:xfrm>
            <a:off x="171336" y="2281448"/>
            <a:ext cx="1376304" cy="2410552"/>
          </a:xfrm>
          <a:prstGeom prst="rect">
            <a:avLst/>
          </a:prstGeom>
          <a:ln>
            <a:noFill/>
          </a:ln>
        </p:spPr>
      </p:pic>
      <p:pic>
        <p:nvPicPr>
          <p:cNvPr id="19" name="Picture 3" descr="C:\Documents and Settings\Администратор\Рабочий стол\Подготовка выступления НПК учителей\02.03 Ура! НПК\Диплом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636" y="2882931"/>
            <a:ext cx="1317464" cy="18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/>
          <p:nvPr/>
        </p:nvPicPr>
        <p:blipFill>
          <a:blip r:embed="rId22"/>
          <a:stretch/>
        </p:blipFill>
        <p:spPr>
          <a:xfrm>
            <a:off x="4201357" y="4539884"/>
            <a:ext cx="3096184" cy="1882688"/>
          </a:xfrm>
          <a:prstGeom prst="rect">
            <a:avLst/>
          </a:prstGeom>
          <a:ln>
            <a:noFill/>
          </a:ln>
        </p:spPr>
      </p:pic>
      <p:pic>
        <p:nvPicPr>
          <p:cNvPr id="21" name="Picture 4"/>
          <p:cNvPicPr/>
          <p:nvPr/>
        </p:nvPicPr>
        <p:blipFill>
          <a:blip r:embed="rId23"/>
          <a:stretch/>
        </p:blipFill>
        <p:spPr>
          <a:xfrm>
            <a:off x="2987824" y="5006296"/>
            <a:ext cx="1228701" cy="1735072"/>
          </a:xfrm>
          <a:prstGeom prst="rect">
            <a:avLst/>
          </a:prstGeom>
          <a:ln>
            <a:noFill/>
          </a:ln>
        </p:spPr>
      </p:pic>
      <p:pic>
        <p:nvPicPr>
          <p:cNvPr id="16" name="Picture 5"/>
          <p:cNvPicPr/>
          <p:nvPr/>
        </p:nvPicPr>
        <p:blipFill>
          <a:blip r:embed="rId24"/>
          <a:stretch/>
        </p:blipFill>
        <p:spPr>
          <a:xfrm>
            <a:off x="7313779" y="4321688"/>
            <a:ext cx="1830221" cy="2520280"/>
          </a:xfrm>
          <a:prstGeom prst="rect">
            <a:avLst/>
          </a:prstGeom>
          <a:ln>
            <a:noFill/>
          </a:ln>
        </p:spPr>
      </p:pic>
      <p:pic>
        <p:nvPicPr>
          <p:cNvPr id="26633" name="Picture 3" descr="C:\Documents and Settings\Администратор\Рабочий стол\Подготовка к конкурсу музеев НАШ МУЗЕЙ\ДОКУМЕНТЫ\Дипломы.Грамоты.Публикации\Самое важное дети\Школьная НПК 3м Сентякова Т 18г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1331913"/>
            <a:ext cx="1751013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40881" y="642257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Награждение победителей конкурса в 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Законодательном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Собрании Пермского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206450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2808</TotalTime>
  <Words>823</Words>
  <Application>Microsoft Office PowerPoint</Application>
  <PresentationFormat>Экран (4:3)</PresentationFormat>
  <Paragraphs>85</Paragraphs>
  <Slides>9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Office Theme</vt:lpstr>
      <vt:lpstr>Office Theme</vt:lpstr>
      <vt:lpstr>Office Theme</vt:lpstr>
      <vt:lpstr>Office Theme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первые успехи</vt:lpstr>
    </vt:vector>
  </TitlesOfParts>
  <Company>MultiDVD Team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Home</dc:creator>
  <dc:description/>
  <cp:lastModifiedBy>Filatov</cp:lastModifiedBy>
  <cp:revision>425</cp:revision>
  <dcterms:created xsi:type="dcterms:W3CDTF">2011-07-06T07:21:00Z</dcterms:created>
  <dcterms:modified xsi:type="dcterms:W3CDTF">2020-02-11T23:11:02Z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MultiDVD Team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1</vt:i4>
  </property>
  <property fmtid="{D5CDD505-2E9C-101B-9397-08002B2CF9AE}" pid="9" name="PresentationFormat">
    <vt:lpwstr>Экран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23</vt:i4>
  </property>
</Properties>
</file>